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40"/>
  </p:notesMasterIdLst>
  <p:sldIdLst>
    <p:sldId id="257" r:id="rId6"/>
    <p:sldId id="266" r:id="rId7"/>
    <p:sldId id="429" r:id="rId8"/>
    <p:sldId id="387" r:id="rId9"/>
    <p:sldId id="431" r:id="rId10"/>
    <p:sldId id="386" r:id="rId11"/>
    <p:sldId id="430" r:id="rId12"/>
    <p:sldId id="388" r:id="rId13"/>
    <p:sldId id="390" r:id="rId14"/>
    <p:sldId id="391" r:id="rId15"/>
    <p:sldId id="392" r:id="rId16"/>
    <p:sldId id="432" r:id="rId17"/>
    <p:sldId id="394" r:id="rId18"/>
    <p:sldId id="434" r:id="rId19"/>
    <p:sldId id="396" r:id="rId20"/>
    <p:sldId id="433" r:id="rId21"/>
    <p:sldId id="446" r:id="rId22"/>
    <p:sldId id="397" r:id="rId23"/>
    <p:sldId id="435" r:id="rId24"/>
    <p:sldId id="448" r:id="rId25"/>
    <p:sldId id="449" r:id="rId26"/>
    <p:sldId id="450" r:id="rId27"/>
    <p:sldId id="451" r:id="rId28"/>
    <p:sldId id="452" r:id="rId29"/>
    <p:sldId id="436" r:id="rId30"/>
    <p:sldId id="445" r:id="rId31"/>
    <p:sldId id="400" r:id="rId32"/>
    <p:sldId id="399" r:id="rId33"/>
    <p:sldId id="447" r:id="rId34"/>
    <p:sldId id="401" r:id="rId35"/>
    <p:sldId id="453" r:id="rId36"/>
    <p:sldId id="398" r:id="rId37"/>
    <p:sldId id="395" r:id="rId38"/>
    <p:sldId id="258" r:id="rId39"/>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Consolas" panose="020B0609020204030204" pitchFamily="49"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Proxima Nova Black" panose="02000506030000020004" pitchFamily="2" charset="0"/>
      <p:bold r:id="rId55"/>
    </p:embeddedFont>
    <p:embeddedFont>
      <p:font typeface="Segoe UI" panose="020B0502040204020203" pitchFamily="34" charset="0"/>
      <p:regular r:id="rId56"/>
      <p:bold r:id="rId57"/>
      <p:italic r:id="rId58"/>
      <p:boldItalic r:id="rId59"/>
    </p:embeddedFont>
    <p:embeddedFont>
      <p:font typeface="Tahoma" panose="020B0604030504040204" pitchFamily="34" charset="0"/>
      <p:regular r:id="rId60"/>
      <p:bold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6D9F66E-5EB9-4882-86FB-DCBF35E3C3E4}" styleName="Средний стиль 4 - акцент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3" autoAdjust="0"/>
    <p:restoredTop sz="84814" autoAdjust="0"/>
  </p:normalViewPr>
  <p:slideViewPr>
    <p:cSldViewPr snapToGrid="0">
      <p:cViewPr varScale="1">
        <p:scale>
          <a:sx n="67" d="100"/>
          <a:sy n="67" d="100"/>
        </p:scale>
        <p:origin x="724"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Master" Target="slideMasters/slideMaster2.xml"/><Relationship Id="rId61" Type="http://schemas.openxmlformats.org/officeDocument/2006/relationships/font" Target="fonts/font21.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font" Target="fonts/font11.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6.fntdata"/><Relationship Id="rId59" Type="http://schemas.openxmlformats.org/officeDocument/2006/relationships/font" Target="fonts/font19.fntdata"/><Relationship Id="rId20" Type="http://schemas.openxmlformats.org/officeDocument/2006/relationships/slide" Target="slides/slide15.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2.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b="0" dirty="0"/>
              <a:t>Є</a:t>
            </a:r>
            <a:r>
              <a:rPr lang="uk-UA" altLang="en-US" b="0" baseline="0" dirty="0"/>
              <a:t> сервер, браузер, користувацький інтерфейс. </a:t>
            </a:r>
            <a:r>
              <a:rPr lang="uk-UA" altLang="en-US" b="0" baseline="0" dirty="0" err="1"/>
              <a:t>Юзер</a:t>
            </a:r>
            <a:r>
              <a:rPr lang="uk-UA" altLang="en-US" b="0" baseline="0" dirty="0"/>
              <a:t> натискає на кнопку і ініціює запит на сервер і отримує від нього відповідь (</a:t>
            </a:r>
            <a:r>
              <a:rPr lang="en-US" altLang="en-US" b="0" baseline="0" dirty="0"/>
              <a:t>HTML</a:t>
            </a:r>
            <a:r>
              <a:rPr lang="uk-UA" altLang="en-US" b="0" baseline="0" dirty="0" err="1"/>
              <a:t>-сторінку</a:t>
            </a:r>
            <a:r>
              <a:rPr lang="uk-UA" altLang="en-US" b="0" baseline="0" dirty="0"/>
              <a:t>). Потім </a:t>
            </a:r>
            <a:r>
              <a:rPr lang="uk-UA" altLang="en-US" b="0" baseline="0" dirty="0" err="1"/>
              <a:t>юзер</a:t>
            </a:r>
            <a:r>
              <a:rPr lang="uk-UA" altLang="en-US" b="0" baseline="0" dirty="0"/>
              <a:t> знову натискає на кнопку, йде новий запит на сервер, отримується нова сторінка, а </a:t>
            </a:r>
            <a:r>
              <a:rPr lang="uk-UA" altLang="en-US" b="1" baseline="0" dirty="0"/>
              <a:t>стара викидається</a:t>
            </a:r>
            <a:r>
              <a:rPr lang="uk-UA" altLang="en-US" b="0" baseline="0" dirty="0"/>
              <a:t>! </a:t>
            </a:r>
            <a:r>
              <a:rPr lang="uk-UA" altLang="en-US" b="1" baseline="0" dirty="0"/>
              <a:t>Постійне повне оновлення документа</a:t>
            </a:r>
            <a:r>
              <a:rPr lang="uk-UA" altLang="en-US" b="0" baseline="0" dirty="0"/>
              <a:t>.</a:t>
            </a:r>
            <a:endParaRPr lang="uk-UA" altLang="en-US" b="0" dirty="0"/>
          </a:p>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b="0" dirty="0"/>
              <a:t>Для додатку з </a:t>
            </a:r>
            <a:r>
              <a:rPr lang="en-US" b="1" dirty="0"/>
              <a:t>AJAX</a:t>
            </a:r>
            <a:r>
              <a:rPr lang="uk-UA" b="1" dirty="0"/>
              <a:t> </a:t>
            </a:r>
            <a:r>
              <a:rPr lang="ru-RU" b="0" dirty="0"/>
              <a:t>перший</a:t>
            </a:r>
            <a:r>
              <a:rPr lang="ru-RU" b="0" baseline="0" dirty="0"/>
              <a:t> раз </a:t>
            </a:r>
            <a:r>
              <a:rPr lang="ru-RU" b="0" baseline="0" dirty="0" err="1"/>
              <a:t>скачується</a:t>
            </a:r>
            <a:r>
              <a:rPr lang="ru-RU" b="0" baseline="0" dirty="0"/>
              <a:t> вся </a:t>
            </a:r>
            <a:r>
              <a:rPr lang="ru-RU" b="0" baseline="0" dirty="0" err="1"/>
              <a:t>сторінка</a:t>
            </a:r>
            <a:r>
              <a:rPr lang="ru-RU" b="0" baseline="0" dirty="0"/>
              <a:t>, а при </a:t>
            </a:r>
            <a:r>
              <a:rPr lang="ru-RU" b="0" baseline="0" dirty="0" err="1"/>
              <a:t>подальших</a:t>
            </a:r>
            <a:r>
              <a:rPr lang="ru-RU" b="0" baseline="0" dirty="0"/>
              <a:t> </a:t>
            </a:r>
            <a:r>
              <a:rPr lang="ru-RU" b="0" baseline="0" dirty="0" err="1"/>
              <a:t>зверненнях</a:t>
            </a:r>
            <a:r>
              <a:rPr lang="ru-RU" b="0" baseline="0" dirty="0"/>
              <a:t> на сервер, коли ми </a:t>
            </a:r>
            <a:r>
              <a:rPr lang="ru-RU" b="0" baseline="0" dirty="0" err="1"/>
              <a:t>натискаємо</a:t>
            </a:r>
            <a:r>
              <a:rPr lang="ru-RU" b="0" baseline="0" dirty="0"/>
              <a:t> </a:t>
            </a:r>
            <a:r>
              <a:rPr lang="ru-RU" b="0" baseline="0" dirty="0" err="1"/>
              <a:t>якусь</a:t>
            </a:r>
            <a:r>
              <a:rPr lang="ru-RU" b="0" baseline="0" dirty="0"/>
              <a:t> кнопку – ми </a:t>
            </a:r>
            <a:r>
              <a:rPr lang="ru-RU" b="0" baseline="0" dirty="0" err="1"/>
              <a:t>робимо</a:t>
            </a:r>
            <a:r>
              <a:rPr lang="ru-RU" b="0" baseline="0" dirty="0"/>
              <a:t> запит не </a:t>
            </a:r>
            <a:r>
              <a:rPr lang="ru-RU" b="0" baseline="0" dirty="0" err="1"/>
              <a:t>із</a:t>
            </a:r>
            <a:r>
              <a:rPr lang="ru-RU" b="0" baseline="0" dirty="0"/>
              <a:t> браузера, а </a:t>
            </a:r>
            <a:r>
              <a:rPr lang="ru-RU" b="0" baseline="0" dirty="0" err="1"/>
              <a:t>із</a:t>
            </a:r>
            <a:r>
              <a:rPr lang="ru-RU" b="0" baseline="0" dirty="0"/>
              <a:t> </a:t>
            </a:r>
            <a:r>
              <a:rPr lang="en-US" b="0" baseline="0" dirty="0"/>
              <a:t>JavaScript</a:t>
            </a:r>
            <a:r>
              <a:rPr lang="uk-UA" b="0" baseline="0" dirty="0"/>
              <a:t> коду. Використовуємо спеціальний об</a:t>
            </a:r>
            <a:r>
              <a:rPr lang="en-US" b="0" baseline="0" dirty="0"/>
              <a:t>’</a:t>
            </a:r>
            <a:r>
              <a:rPr lang="uk-UA" b="0" baseline="0" dirty="0" err="1"/>
              <a:t>єкт</a:t>
            </a:r>
            <a:r>
              <a:rPr lang="uk-UA" b="0" baseline="0" dirty="0"/>
              <a:t> </a:t>
            </a:r>
            <a:r>
              <a:rPr lang="en-US" sz="1200" b="1" dirty="0" err="1">
                <a:solidFill>
                  <a:srgbClr val="C00000"/>
                </a:solidFill>
              </a:rPr>
              <a:t>XMLHttpRequest</a:t>
            </a:r>
            <a:r>
              <a:rPr lang="uk-UA" sz="1200" b="1" dirty="0">
                <a:solidFill>
                  <a:srgbClr val="C00000"/>
                </a:solidFill>
              </a:rPr>
              <a:t> – </a:t>
            </a:r>
            <a:r>
              <a:rPr lang="uk-UA" sz="1200" b="0" dirty="0">
                <a:solidFill>
                  <a:srgbClr val="C00000"/>
                </a:solidFill>
              </a:rPr>
              <a:t>він робить запит до сервера, отримує від сервера відповідь (це може бути ціла сторінка, чи якийсь текст) і оновлює відповідну частину документа. Таким чином для користувача не відбувається оновлення всієї сторінки (немає жодного статусу завантаження сторінки).</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altLang="en-US" dirty="0"/>
              <a:t>При</a:t>
            </a:r>
            <a:r>
              <a:rPr lang="uk-UA" altLang="en-US" baseline="0" dirty="0"/>
              <a:t> роботі з </a:t>
            </a:r>
            <a:r>
              <a:rPr lang="uk-UA" altLang="en-US" baseline="0" dirty="0" err="1"/>
              <a:t>веб-додатком</a:t>
            </a:r>
            <a:r>
              <a:rPr lang="uk-UA" altLang="en-US" baseline="0" dirty="0"/>
              <a:t> завжди є 2 учасника – 1ий сервер (ПК із спеціальним ПЗ, яке оброблює запити до сервера і</a:t>
            </a:r>
            <a:r>
              <a:rPr lang="en-US" altLang="en-US" baseline="0" dirty="0"/>
              <a:t> </a:t>
            </a:r>
            <a:r>
              <a:rPr lang="uk-UA" altLang="en-US" baseline="0" dirty="0"/>
              <a:t>відправляє назад </a:t>
            </a:r>
            <a:r>
              <a:rPr lang="en-US" altLang="en-US" baseline="0" dirty="0"/>
              <a:t>HTML</a:t>
            </a:r>
            <a:r>
              <a:rPr lang="uk-UA" altLang="en-US" baseline="0" dirty="0" err="1"/>
              <a:t>-файл</a:t>
            </a:r>
            <a:r>
              <a:rPr lang="uk-UA" altLang="en-US" baseline="0" dirty="0"/>
              <a:t>, картинку і т.д.), 2-ий  клієнт. Клієнт,</a:t>
            </a:r>
            <a:r>
              <a:rPr lang="en-US" altLang="en-US" baseline="0" dirty="0"/>
              <a:t> </a:t>
            </a:r>
            <a:r>
              <a:rPr lang="uk-UA" altLang="en-US" baseline="0" dirty="0"/>
              <a:t>фактично здійснює запит із браузера (відправляє дані від </a:t>
            </a:r>
            <a:r>
              <a:rPr lang="uk-UA" altLang="en-US" baseline="0" dirty="0" err="1"/>
              <a:t>юзера</a:t>
            </a:r>
            <a:r>
              <a:rPr lang="uk-UA" altLang="en-US" baseline="0" dirty="0"/>
              <a:t> на сервер), отримує відповідь від сервера і </a:t>
            </a:r>
            <a:r>
              <a:rPr lang="uk-UA" altLang="en-US" baseline="0" dirty="0" err="1"/>
              <a:t>візуалізує</a:t>
            </a:r>
            <a:r>
              <a:rPr lang="uk-UA" altLang="en-US" baseline="0" dirty="0"/>
              <a:t> цю відповідь.</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b="1" dirty="0" err="1"/>
              <a:t>setRequestHeader</a:t>
            </a:r>
            <a:r>
              <a:rPr lang="ru-RU" dirty="0"/>
              <a:t>() - </a:t>
            </a:r>
            <a:r>
              <a:rPr lang="ru-RU" dirty="0" err="1"/>
              <a:t>задає</a:t>
            </a:r>
            <a:r>
              <a:rPr lang="ru-RU" dirty="0"/>
              <a:t> </a:t>
            </a:r>
            <a:r>
              <a:rPr lang="uk-UA" sz="1200" b="0" i="0" kern="1200" dirty="0">
                <a:solidFill>
                  <a:schemeClr val="tx1"/>
                </a:solidFill>
                <a:effectLst/>
                <a:latin typeface="+mn-lt"/>
                <a:ea typeface="+mn-ea"/>
                <a:cs typeface="+mn-cs"/>
              </a:rPr>
              <a:t>параметри заголовків запиту, що передаються на сервер</a:t>
            </a:r>
            <a:r>
              <a:rPr lang="ru-RU" dirty="0"/>
              <a:t>.</a:t>
            </a:r>
            <a:r>
              <a:rPr lang="en-US" dirty="0"/>
              <a:t> </a:t>
            </a:r>
            <a:r>
              <a:rPr lang="uk-UA" dirty="0"/>
              <a:t>Для</a:t>
            </a:r>
            <a:r>
              <a:rPr lang="uk-UA" baseline="0" dirty="0"/>
              <a:t> </a:t>
            </a:r>
            <a:r>
              <a:rPr lang="en-US" baseline="0" dirty="0"/>
              <a:t>POST-</a:t>
            </a:r>
            <a:r>
              <a:rPr lang="uk-UA" baseline="0" dirty="0"/>
              <a:t>запитів він </a:t>
            </a:r>
            <a:r>
              <a:rPr lang="uk-UA" baseline="0" dirty="0" err="1"/>
              <a:t>обов</a:t>
            </a:r>
            <a:r>
              <a:rPr lang="en-US" baseline="0" dirty="0"/>
              <a:t>’</a:t>
            </a:r>
            <a:r>
              <a:rPr lang="uk-UA" baseline="0" dirty="0"/>
              <a:t>язковий.</a:t>
            </a:r>
            <a:endParaRPr lang="ru-RU"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sz="1200"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1" dirty="0"/>
          </a:p>
        </p:txBody>
      </p:sp>
    </p:spTree>
    <p:extLst>
      <p:ext uri="{BB962C8B-B14F-4D97-AF65-F5344CB8AC3E}">
        <p14:creationId xmlns:p14="http://schemas.microsoft.com/office/powerpoint/2010/main" val="28439712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dirty="0"/>
              <a:t>-   Коли </a:t>
            </a:r>
            <a:r>
              <a:rPr lang="uk-UA" dirty="0" err="1"/>
              <a:t>юзер</a:t>
            </a:r>
            <a:r>
              <a:rPr lang="uk-UA" dirty="0"/>
              <a:t> в адресному рядку вводить </a:t>
            </a:r>
            <a:r>
              <a:rPr lang="uk-UA" dirty="0" err="1"/>
              <a:t>ім</a:t>
            </a:r>
            <a:r>
              <a:rPr lang="en-US" dirty="0"/>
              <a:t>’</a:t>
            </a:r>
            <a:r>
              <a:rPr lang="uk-UA" dirty="0"/>
              <a:t>я сайту на який хоче зайти, браузер відправляє текстове повідомлення на сервер в певному форматі (це </a:t>
            </a:r>
            <a:r>
              <a:rPr lang="uk-UA" b="1" dirty="0"/>
              <a:t>запит,</a:t>
            </a:r>
            <a:r>
              <a:rPr lang="uk-UA" b="1" baseline="0" dirty="0"/>
              <a:t> </a:t>
            </a:r>
            <a:r>
              <a:rPr lang="en-US" b="1" baseline="0" dirty="0"/>
              <a:t>request</a:t>
            </a:r>
            <a:r>
              <a:rPr lang="uk-UA" dirty="0"/>
              <a:t>)</a:t>
            </a:r>
            <a:r>
              <a:rPr lang="en-US" dirty="0"/>
              <a:t>.</a:t>
            </a:r>
            <a:endParaRPr lang="uk-UA" dirty="0"/>
          </a:p>
          <a:p>
            <a:r>
              <a:rPr lang="uk-UA" dirty="0"/>
              <a:t>1) HTTP-метод, зазвичай дієслово подібно GET, POST або іменник, як OPTIONS або HEAD, що визначає операцію, яку клієнт хоче виконати. Зазвичай, клієнт хоче отримати ресурс (використовуючи GET) або передати значення HTML-форми (використовуючи POST).</a:t>
            </a:r>
          </a:p>
          <a:p>
            <a:r>
              <a:rPr lang="uk-UA" dirty="0"/>
              <a:t>2)</a:t>
            </a:r>
            <a:r>
              <a:rPr lang="uk-UA" baseline="0" dirty="0"/>
              <a:t> </a:t>
            </a:r>
            <a:r>
              <a:rPr lang="uk-UA" dirty="0"/>
              <a:t>Шлях до ресурсу: URL ресурси позбавлені елементів, які очевидні з контексту, наприклад без </a:t>
            </a:r>
            <a:r>
              <a:rPr lang="uk-UA" dirty="0" err="1"/>
              <a:t>protocol</a:t>
            </a:r>
            <a:r>
              <a:rPr lang="uk-UA" dirty="0"/>
              <a:t> (http: //), </a:t>
            </a:r>
            <a:r>
              <a:rPr lang="uk-UA" dirty="0" err="1"/>
              <a:t>domain</a:t>
            </a:r>
            <a:r>
              <a:rPr lang="uk-UA" dirty="0"/>
              <a:t> (тут </a:t>
            </a:r>
            <a:r>
              <a:rPr lang="uk-UA" dirty="0" err="1"/>
              <a:t>developer.mozilla.org</a:t>
            </a:r>
            <a:r>
              <a:rPr lang="uk-UA" dirty="0"/>
              <a:t>), або TCP </a:t>
            </a:r>
            <a:r>
              <a:rPr lang="uk-UA" dirty="0" err="1"/>
              <a:t>port</a:t>
            </a:r>
            <a:r>
              <a:rPr lang="uk-UA" dirty="0"/>
              <a:t> (тут 80).</a:t>
            </a:r>
          </a:p>
          <a:p>
            <a:r>
              <a:rPr lang="uk-UA" dirty="0"/>
              <a:t>3) </a:t>
            </a:r>
            <a:r>
              <a:rPr lang="ru-RU" dirty="0" err="1"/>
              <a:t>Версія</a:t>
            </a:r>
            <a:r>
              <a:rPr lang="ru-RU" dirty="0"/>
              <a:t> </a:t>
            </a:r>
            <a:r>
              <a:rPr lang="en-US" dirty="0"/>
              <a:t>HTTP-</a:t>
            </a:r>
            <a:r>
              <a:rPr lang="ru-RU" dirty="0"/>
              <a:t>протоколу в </a:t>
            </a:r>
            <a:r>
              <a:rPr lang="ru-RU" dirty="0" err="1"/>
              <a:t>версії</a:t>
            </a:r>
            <a:r>
              <a:rPr lang="ru-RU" baseline="0" dirty="0"/>
              <a:t> </a:t>
            </a:r>
            <a:r>
              <a:rPr lang="en-US" dirty="0"/>
              <a:t>HTTP/1.1</a:t>
            </a:r>
            <a:r>
              <a:rPr lang="uk-UA" dirty="0"/>
              <a:t> читаються людиною,</a:t>
            </a:r>
            <a:r>
              <a:rPr lang="uk-UA" baseline="0" dirty="0"/>
              <a:t> в </a:t>
            </a:r>
            <a:r>
              <a:rPr lang="en-US" dirty="0"/>
              <a:t>HTTP/</a:t>
            </a:r>
            <a:r>
              <a:rPr lang="uk-UA" dirty="0"/>
              <a:t>2</a:t>
            </a:r>
            <a:r>
              <a:rPr lang="uk-UA" baseline="0" dirty="0"/>
              <a:t> ні.</a:t>
            </a:r>
            <a:endParaRPr lang="ru-RU" dirty="0"/>
          </a:p>
          <a:p>
            <a:r>
              <a:rPr lang="uk-UA" dirty="0"/>
              <a:t>4) Заголовки (</a:t>
            </a:r>
            <a:r>
              <a:rPr lang="uk-UA" dirty="0" err="1"/>
              <a:t>опціонально</a:t>
            </a:r>
            <a:r>
              <a:rPr lang="uk-UA" dirty="0"/>
              <a:t>), надають додаткову інформацію для сервера.</a:t>
            </a:r>
          </a:p>
          <a:p>
            <a:r>
              <a:rPr lang="uk-UA" dirty="0"/>
              <a:t>5)</a:t>
            </a:r>
            <a:r>
              <a:rPr lang="uk-UA" baseline="0" dirty="0"/>
              <a:t> </a:t>
            </a:r>
            <a:r>
              <a:rPr lang="uk-UA" dirty="0"/>
              <a:t>Або тіло, для деяких методів, таких як POST, яке містить відправлений ресурс.</a:t>
            </a:r>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b="1">
                <a:solidFill>
                  <a:srgbClr val="7030A0"/>
                </a:solidFill>
              </a:rPr>
              <a:t>POST</a:t>
            </a:r>
            <a:r>
              <a:rPr lang="uk-UA" sz="1200">
                <a:solidFill>
                  <a:srgbClr val="7030A0"/>
                </a:solidFill>
              </a:rPr>
              <a:t> </a:t>
            </a:r>
            <a:r>
              <a:rPr lang="uk-UA" sz="1200"/>
              <a:t>-</a:t>
            </a:r>
            <a:r>
              <a:rPr lang="en-US" sz="1200"/>
              <a:t> </a:t>
            </a:r>
            <a:r>
              <a:rPr lang="ru-RU" altLang="en-US"/>
              <a:t>використовується для відправки даних до певного ресурсу. Часто викликає зміну стану або якісь побічні ефекти на сервері</a:t>
            </a:r>
            <a:endParaRPr lang="en-US" altLang="en-US"/>
          </a:p>
          <a:p>
            <a:pPr eaLnBrk="1" hangingPunct="1">
              <a:spcBef>
                <a:spcPct val="0"/>
              </a:spcBef>
            </a:pPr>
            <a:r>
              <a:rPr lang="en-US" sz="1200" b="1">
                <a:solidFill>
                  <a:srgbClr val="7030A0"/>
                </a:solidFill>
              </a:rPr>
              <a:t>PUT</a:t>
            </a:r>
            <a:r>
              <a:rPr lang="uk-UA" sz="1200">
                <a:solidFill>
                  <a:srgbClr val="7030A0"/>
                </a:solidFill>
              </a:rPr>
              <a:t> </a:t>
            </a:r>
            <a:r>
              <a:rPr lang="uk-UA" sz="1200"/>
              <a:t>- </a:t>
            </a:r>
            <a:r>
              <a:rPr lang="ru-RU" altLang="en-US"/>
              <a:t>замінює всі поточні представлення ресурсу даними запиту</a:t>
            </a:r>
            <a:endParaRPr lang="en-US" altLang="en-US"/>
          </a:p>
          <a:p>
            <a:pPr eaLnBrk="1" hangingPunct="1">
              <a:spcBef>
                <a:spcPct val="0"/>
              </a:spcBef>
            </a:pPr>
            <a:r>
              <a:rPr lang="en-US" sz="1200" b="1">
                <a:solidFill>
                  <a:srgbClr val="7030A0"/>
                </a:solidFill>
              </a:rPr>
              <a:t>PATCH</a:t>
            </a:r>
            <a:r>
              <a:rPr lang="uk-UA" sz="1200">
                <a:solidFill>
                  <a:srgbClr val="7030A0"/>
                </a:solidFill>
              </a:rPr>
              <a:t> </a:t>
            </a:r>
            <a:r>
              <a:rPr lang="uk-UA" sz="1200"/>
              <a:t>- використовується для часткової зміни ресурсу</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fontAlgn="t"/>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spcAft>
                <a:spcPts val="1200"/>
              </a:spcAft>
            </a:pPr>
            <a:endParaRPr lang="en-US" sz="1200"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3" Type="http://schemas.openxmlformats.org/officeDocument/2006/relationships/hyperlink" Target="http://nodejs.org/" TargetMode="External"/><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hyperlink" Target="https://www.tutorialspoint.com/ajax/index.htm" TargetMode="External"/><Relationship Id="rId2" Type="http://schemas.openxmlformats.org/officeDocument/2006/relationships/hyperlink" Target="https://developer.mozilla.org/en-US/docs/Web/HTTP/Overview" TargetMode="External"/><Relationship Id="rId1" Type="http://schemas.openxmlformats.org/officeDocument/2006/relationships/slideLayout" Target="../slideLayouts/slideLayout31.xml"/><Relationship Id="rId5" Type="http://schemas.openxmlformats.org/officeDocument/2006/relationships/hyperlink" Target="https://www.w3schools.com/js/js_ajax_intro.asp" TargetMode="External"/><Relationship Id="rId4" Type="http://schemas.openxmlformats.org/officeDocument/2006/relationships/hyperlink" Target="http://learn.javascript.ru/ajax"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hyperlink" Target="https://www.w3schools.com/tags/ref_httpmessages.asp" TargetMode="External"/><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41" y="174928"/>
            <a:ext cx="12065934" cy="6683071"/>
          </a:xfrm>
        </p:spPr>
        <p:txBody>
          <a:bodyPr/>
          <a:lstStyle/>
          <a:p>
            <a:r>
              <a:rPr lang="en-US" sz="10500" b="1" dirty="0"/>
              <a:t>COMMUNICATION WITH SERVER</a:t>
            </a:r>
            <a:r>
              <a:rPr lang="uk-UA" sz="10500" b="1" dirty="0"/>
              <a:t>. </a:t>
            </a:r>
            <a:r>
              <a:rPr lang="en-US" sz="10500" dirty="0"/>
              <a:t>AJAX</a:t>
            </a:r>
          </a:p>
        </p:txBody>
      </p:sp>
      <p:sp>
        <p:nvSpPr>
          <p:cNvPr id="3" name="Text Placeholder 2"/>
          <p:cNvSpPr>
            <a:spLocks noGrp="1"/>
          </p:cNvSpPr>
          <p:nvPr>
            <p:ph type="body" sz="quarter" idx="10"/>
          </p:nvPr>
        </p:nvSpPr>
        <p:spPr>
          <a:xfrm>
            <a:off x="579475" y="5946923"/>
            <a:ext cx="3467100" cy="295275"/>
          </a:xfrm>
        </p:spPr>
        <p:txBody>
          <a:bodyPr/>
          <a:lstStyle/>
          <a:p>
            <a:r>
              <a:rPr lang="en-US" dirty="0" err="1"/>
              <a:t>Ivaniuk</a:t>
            </a:r>
            <a:r>
              <a:rPr lang="en-US" dirty="0"/>
              <a:t> </a:t>
            </a:r>
            <a:r>
              <a:rPr lang="en-US" dirty="0" err="1"/>
              <a:t>Oleh</a:t>
            </a:r>
            <a:endParaRPr lang="en-US" dirty="0"/>
          </a:p>
          <a:p>
            <a:r>
              <a:rPr lang="en-US" dirty="0"/>
              <a:t>12.2019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499318"/>
            <a:ext cx="11494709" cy="4535482"/>
          </a:xfrm>
        </p:spPr>
        <p:txBody>
          <a:bodyPr rtlCol="0">
            <a:noAutofit/>
          </a:bodyPr>
          <a:lstStyle/>
          <a:p>
            <a:pPr lvl="0">
              <a:spcAft>
                <a:spcPts val="1200"/>
              </a:spcAft>
            </a:pPr>
            <a:r>
              <a:rPr lang="en-US" sz="2400" dirty="0"/>
              <a:t>The HTTP method is </a:t>
            </a:r>
            <a:r>
              <a:rPr lang="en-US" sz="2400" b="1" dirty="0">
                <a:solidFill>
                  <a:srgbClr val="7030A0"/>
                </a:solidFill>
              </a:rPr>
              <a:t>idempotent</a:t>
            </a:r>
            <a:r>
              <a:rPr lang="en-US" sz="2400" dirty="0">
                <a:solidFill>
                  <a:srgbClr val="7030A0"/>
                </a:solidFill>
              </a:rPr>
              <a:t> </a:t>
            </a:r>
            <a:r>
              <a:rPr lang="en-US" sz="2400" dirty="0"/>
              <a:t>if the repeated identical request, made one or more times in a row, has the same effect, which does not change the status of the server.</a:t>
            </a:r>
          </a:p>
          <a:p>
            <a:pPr lvl="0">
              <a:spcAft>
                <a:spcPts val="1200"/>
              </a:spcAft>
            </a:pPr>
            <a:r>
              <a:rPr lang="en-US" sz="2400" dirty="0"/>
              <a:t>In other words, the idempotent method should have no side-effects other than collecting statistics or similar operations.</a:t>
            </a:r>
          </a:p>
          <a:p>
            <a:pPr lvl="0">
              <a:spcAft>
                <a:spcPts val="1200"/>
              </a:spcAft>
            </a:pPr>
            <a:r>
              <a:rPr lang="en-US" sz="2400" dirty="0"/>
              <a:t>The GET, HEAD, PUT and DELETE methods are idempotent, but not the POST method. Also, all safe methods are idempotent.</a:t>
            </a:r>
          </a:p>
          <a:p>
            <a:pPr lvl="0">
              <a:spcAft>
                <a:spcPts val="1200"/>
              </a:spcAft>
            </a:pPr>
            <a:r>
              <a:rPr lang="en-US" sz="2400" dirty="0"/>
              <a:t>The GET, HEAD, OPTIONS, and TRACE methods are defined as </a:t>
            </a:r>
            <a:r>
              <a:rPr lang="en-US" sz="2400" b="1" dirty="0">
                <a:solidFill>
                  <a:srgbClr val="7030A0"/>
                </a:solidFill>
              </a:rPr>
              <a:t>secure</a:t>
            </a:r>
            <a:r>
              <a:rPr lang="en-US" sz="2400" dirty="0"/>
              <a:t>, meaning that they are for information only and should not change the status of the server.</a:t>
            </a:r>
            <a:endParaRPr lang="en-US" sz="23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IDEMPOTENCE METHODS</a:t>
            </a:r>
          </a:p>
        </p:txBody>
      </p:sp>
    </p:spTree>
    <p:extLst>
      <p:ext uri="{BB962C8B-B14F-4D97-AF65-F5344CB8AC3E}">
        <p14:creationId xmlns:p14="http://schemas.microsoft.com/office/powerpoint/2010/main" val="2242162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446152"/>
            <a:ext cx="11494709" cy="5358697"/>
          </a:xfrm>
        </p:spPr>
        <p:txBody>
          <a:bodyPr rtlCol="0">
            <a:normAutofit/>
          </a:bodyPr>
          <a:lstStyle/>
          <a:p>
            <a:pPr lvl="0">
              <a:spcAft>
                <a:spcPts val="1200"/>
              </a:spcAft>
            </a:pPr>
            <a:r>
              <a:rPr lang="en-US" sz="2400" dirty="0"/>
              <a:t>The </a:t>
            </a:r>
            <a:r>
              <a:rPr lang="uk-UA" sz="2400" b="1" dirty="0" err="1">
                <a:solidFill>
                  <a:srgbClr val="7030A0"/>
                </a:solidFill>
              </a:rPr>
              <a:t>stateless</a:t>
            </a:r>
            <a:r>
              <a:rPr lang="en-US" sz="2400" b="1" dirty="0">
                <a:solidFill>
                  <a:srgbClr val="7030A0"/>
                </a:solidFill>
              </a:rPr>
              <a:t> protocol </a:t>
            </a:r>
            <a:r>
              <a:rPr lang="en-US" sz="2400" dirty="0"/>
              <a:t>is a data protocol that assigns each request to an independent transaction that is not associated with a previous request, that is, communicating with the server consists of independent request-response pairs.</a:t>
            </a:r>
          </a:p>
          <a:p>
            <a:pPr lvl="0">
              <a:spcAft>
                <a:spcPts val="1200"/>
              </a:spcAft>
            </a:pPr>
            <a:r>
              <a:rPr lang="en-US" sz="2400" dirty="0"/>
              <a:t>The </a:t>
            </a:r>
            <a:r>
              <a:rPr lang="uk-UA" sz="2400" dirty="0" err="1"/>
              <a:t>stateless</a:t>
            </a:r>
            <a:r>
              <a:rPr lang="en-US" sz="2400" dirty="0"/>
              <a:t> protocol does not require storing session information on the server or status for each client during multiple requests. In contrast, a protocol that requires an account of the server's internal state is called a </a:t>
            </a:r>
            <a:r>
              <a:rPr lang="en-US" sz="2400" b="1" dirty="0" err="1">
                <a:solidFill>
                  <a:srgbClr val="7030A0"/>
                </a:solidFill>
              </a:rPr>
              <a:t>stateful</a:t>
            </a:r>
            <a:r>
              <a:rPr lang="en-US" sz="2400" b="1" dirty="0">
                <a:solidFill>
                  <a:srgbClr val="7030A0"/>
                </a:solidFill>
              </a:rPr>
              <a:t> protocol</a:t>
            </a:r>
            <a:r>
              <a:rPr lang="en-US" sz="2400" dirty="0"/>
              <a:t>.</a:t>
            </a:r>
          </a:p>
          <a:p>
            <a:pPr lvl="0">
              <a:spcAft>
                <a:spcPts val="1200"/>
              </a:spcAft>
            </a:pPr>
            <a:r>
              <a:rPr lang="en-US" sz="2400" dirty="0"/>
              <a:t>Sample protocol without saving status - HTTP means that every request message can be understood in isolation from other requests.</a:t>
            </a:r>
            <a:endParaRPr lang="en-US" sz="23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uk-UA" sz="4400" b="1" dirty="0">
                <a:latin typeface="Proxima Nova Black" charset="0"/>
              </a:rPr>
              <a:t>STATELESS PROTOCOL</a:t>
            </a:r>
            <a:endParaRPr lang="en-US" sz="4400" b="1" dirty="0">
              <a:latin typeface="Proxima Nova Black" charset="0"/>
            </a:endParaRPr>
          </a:p>
        </p:txBody>
      </p:sp>
    </p:spTree>
    <p:extLst>
      <p:ext uri="{BB962C8B-B14F-4D97-AF65-F5344CB8AC3E}">
        <p14:creationId xmlns:p14="http://schemas.microsoft.com/office/powerpoint/2010/main" val="2139934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254103" y="2200939"/>
            <a:ext cx="7207622" cy="1124927"/>
          </a:xfrm>
        </p:spPr>
        <p:txBody>
          <a:bodyPr/>
          <a:lstStyle/>
          <a:p>
            <a:pPr algn="ctr"/>
            <a:r>
              <a:rPr lang="en-US" sz="9600" b="1" dirty="0">
                <a:latin typeface="Proxima Nova Black" charset="0"/>
              </a:rPr>
              <a:t>AJAX</a:t>
            </a:r>
          </a:p>
        </p:txBody>
      </p:sp>
    </p:spTree>
    <p:extLst>
      <p:ext uri="{BB962C8B-B14F-4D97-AF65-F5344CB8AC3E}">
        <p14:creationId xmlns:p14="http://schemas.microsoft.com/office/powerpoint/2010/main" val="1075714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467418"/>
            <a:ext cx="11494709" cy="5358697"/>
          </a:xfrm>
        </p:spPr>
        <p:txBody>
          <a:bodyPr rtlCol="0">
            <a:normAutofit/>
          </a:bodyPr>
          <a:lstStyle/>
          <a:p>
            <a:r>
              <a:rPr lang="en-US" sz="2400" b="1" dirty="0">
                <a:solidFill>
                  <a:srgbClr val="7030A0"/>
                </a:solidFill>
              </a:rPr>
              <a:t>AJAX</a:t>
            </a:r>
            <a:r>
              <a:rPr lang="en-US" sz="2400" dirty="0">
                <a:solidFill>
                  <a:srgbClr val="7030A0"/>
                </a:solidFill>
              </a:rPr>
              <a:t> </a:t>
            </a:r>
            <a:r>
              <a:rPr lang="uk-UA" sz="2400" dirty="0"/>
              <a:t>(</a:t>
            </a:r>
            <a:r>
              <a:rPr lang="en-US" sz="2400" b="1" dirty="0">
                <a:solidFill>
                  <a:srgbClr val="7030A0"/>
                </a:solidFill>
              </a:rPr>
              <a:t>Asynchronous JavaScript and XML</a:t>
            </a:r>
            <a:r>
              <a:rPr lang="uk-UA" sz="2400" dirty="0"/>
              <a:t>) - </a:t>
            </a:r>
            <a:r>
              <a:rPr lang="en-US" sz="2400" dirty="0"/>
              <a:t>server access technology without reloading the page. This reduces response time and makes the web application more like a desktop.</a:t>
            </a:r>
            <a:endParaRPr lang="uk-UA" sz="2400" dirty="0"/>
          </a:p>
          <a:p>
            <a:pPr lvl="0"/>
            <a:endParaRPr lang="en-US" sz="2400" dirty="0"/>
          </a:p>
          <a:p>
            <a:r>
              <a:rPr lang="en-US" sz="2400" dirty="0"/>
              <a:t>AJAX allows web pages to be updated asynchronously by exchanging data with a web server behind the scenes. This means that it is possible to update parts of a web page, without reloading the whole page.</a:t>
            </a:r>
          </a:p>
          <a:p>
            <a:endParaRPr lang="en-US" sz="2400" dirty="0"/>
          </a:p>
          <a:p>
            <a:pPr lvl="0"/>
            <a:r>
              <a:rPr lang="en-US" sz="2400" dirty="0"/>
              <a:t>AJAX is a web development technique for creating interactive and fast web applications. </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AJAX</a:t>
            </a:r>
          </a:p>
        </p:txBody>
      </p:sp>
    </p:spTree>
    <p:extLst>
      <p:ext uri="{BB962C8B-B14F-4D97-AF65-F5344CB8AC3E}">
        <p14:creationId xmlns:p14="http://schemas.microsoft.com/office/powerpoint/2010/main" val="3259251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27162"/>
            <a:ext cx="11494709" cy="5358697"/>
          </a:xfrm>
        </p:spPr>
        <p:txBody>
          <a:bodyPr rtlCol="0">
            <a:normAutofit/>
          </a:bodyPr>
          <a:lstStyle/>
          <a:p>
            <a:r>
              <a:rPr lang="en-US" sz="2400" b="1" dirty="0">
                <a:solidFill>
                  <a:srgbClr val="7030A0"/>
                </a:solidFill>
              </a:rPr>
              <a:t>JavaScript</a:t>
            </a:r>
          </a:p>
          <a:p>
            <a:pPr lvl="1"/>
            <a:r>
              <a:rPr lang="en-US" sz="2400" dirty="0"/>
              <a:t>-  Loosely typed scripting language.</a:t>
            </a:r>
          </a:p>
          <a:p>
            <a:pPr lvl="1"/>
            <a:r>
              <a:rPr lang="en-US" sz="2400" dirty="0"/>
              <a:t>-  JavaScript function is called when an event occurs in a page.</a:t>
            </a:r>
          </a:p>
          <a:p>
            <a:pPr lvl="1"/>
            <a:r>
              <a:rPr lang="en-US" sz="2400" dirty="0"/>
              <a:t>-  Glue for the whole AJAX operation.</a:t>
            </a:r>
          </a:p>
          <a:p>
            <a:r>
              <a:rPr lang="en-US" sz="2400" b="1" dirty="0">
                <a:solidFill>
                  <a:srgbClr val="7030A0"/>
                </a:solidFill>
              </a:rPr>
              <a:t>DOM</a:t>
            </a:r>
          </a:p>
          <a:p>
            <a:pPr lvl="1"/>
            <a:r>
              <a:rPr lang="en-US" sz="2400" dirty="0"/>
              <a:t>-  API for accessing and manipulating structured documents.</a:t>
            </a:r>
          </a:p>
          <a:p>
            <a:pPr lvl="1"/>
            <a:r>
              <a:rPr lang="en-US" sz="2400" dirty="0"/>
              <a:t>-  Represents the structure of XML and HTML documents.</a:t>
            </a:r>
          </a:p>
          <a:p>
            <a:r>
              <a:rPr lang="en-US" sz="2400" b="1" dirty="0">
                <a:solidFill>
                  <a:srgbClr val="7030A0"/>
                </a:solidFill>
              </a:rPr>
              <a:t>CSS</a:t>
            </a:r>
          </a:p>
          <a:p>
            <a:pPr lvl="1"/>
            <a:r>
              <a:rPr lang="en-US" sz="2400" dirty="0"/>
              <a:t>-  Allows for a clear separation of the presentation style from the content and may be changed programmatically by JavaScript</a:t>
            </a:r>
          </a:p>
          <a:p>
            <a:r>
              <a:rPr lang="en-US" sz="2400" b="1" dirty="0" err="1">
                <a:solidFill>
                  <a:srgbClr val="7030A0"/>
                </a:solidFill>
              </a:rPr>
              <a:t>XMLHttpRequest</a:t>
            </a:r>
            <a:endParaRPr lang="en-US" sz="2400" b="1" dirty="0">
              <a:solidFill>
                <a:srgbClr val="7030A0"/>
              </a:solidFill>
            </a:endParaRPr>
          </a:p>
          <a:p>
            <a:r>
              <a:rPr lang="en-US" sz="2400" dirty="0"/>
              <a:t>          -  JavaScript object that performs asynchronous interaction with the server.</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12655" y="343778"/>
            <a:ext cx="12043144" cy="525970"/>
          </a:xfrm>
        </p:spPr>
        <p:txBody>
          <a:bodyPr/>
          <a:lstStyle/>
          <a:p>
            <a:r>
              <a:rPr lang="en-US" sz="4400" b="1" dirty="0">
                <a:latin typeface="Proxima Nova Black" charset="0"/>
              </a:rPr>
              <a:t>AJAX. A COMBINATION OF TECHNOLOGIES</a:t>
            </a:r>
          </a:p>
        </p:txBody>
      </p:sp>
    </p:spTree>
    <p:extLst>
      <p:ext uri="{BB962C8B-B14F-4D97-AF65-F5344CB8AC3E}">
        <p14:creationId xmlns:p14="http://schemas.microsoft.com/office/powerpoint/2010/main" val="1055106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CLASSIC WEB APPLICATION MODEL</a:t>
            </a:r>
          </a:p>
        </p:txBody>
      </p:sp>
      <p:sp>
        <p:nvSpPr>
          <p:cNvPr id="5" name="Скругленный прямоугольник 4"/>
          <p:cNvSpPr/>
          <p:nvPr/>
        </p:nvSpPr>
        <p:spPr>
          <a:xfrm>
            <a:off x="4104168" y="1424773"/>
            <a:ext cx="3519376" cy="14566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ru-RU"/>
          </a:p>
        </p:txBody>
      </p:sp>
      <p:sp>
        <p:nvSpPr>
          <p:cNvPr id="10" name="Скругленный прямоугольник 9"/>
          <p:cNvSpPr/>
          <p:nvPr/>
        </p:nvSpPr>
        <p:spPr>
          <a:xfrm>
            <a:off x="4104168" y="4660615"/>
            <a:ext cx="3519376" cy="14566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ru-RU"/>
          </a:p>
        </p:txBody>
      </p:sp>
      <p:sp>
        <p:nvSpPr>
          <p:cNvPr id="7" name="Прямоугольник 6"/>
          <p:cNvSpPr/>
          <p:nvPr/>
        </p:nvSpPr>
        <p:spPr>
          <a:xfrm>
            <a:off x="4811893" y="1638827"/>
            <a:ext cx="2173696" cy="461665"/>
          </a:xfrm>
          <a:prstGeom prst="rect">
            <a:avLst/>
          </a:prstGeom>
        </p:spPr>
        <p:txBody>
          <a:bodyPr wrap="square">
            <a:spAutoFit/>
          </a:bodyPr>
          <a:lstStyle/>
          <a:p>
            <a:pPr algn="ctr"/>
            <a:r>
              <a:rPr lang="en-US" sz="2400" b="1" dirty="0"/>
              <a:t>Web-browser</a:t>
            </a:r>
            <a:endParaRPr lang="ru-RU" sz="2400" dirty="0"/>
          </a:p>
        </p:txBody>
      </p:sp>
      <p:sp>
        <p:nvSpPr>
          <p:cNvPr id="12" name="Прямоугольник 11"/>
          <p:cNvSpPr/>
          <p:nvPr/>
        </p:nvSpPr>
        <p:spPr>
          <a:xfrm>
            <a:off x="4811893" y="5158112"/>
            <a:ext cx="2173696" cy="461665"/>
          </a:xfrm>
          <a:prstGeom prst="rect">
            <a:avLst/>
          </a:prstGeom>
        </p:spPr>
        <p:txBody>
          <a:bodyPr wrap="square">
            <a:spAutoFit/>
          </a:bodyPr>
          <a:lstStyle/>
          <a:p>
            <a:pPr algn="ctr"/>
            <a:r>
              <a:rPr lang="en-US" sz="2400" b="1" dirty="0"/>
              <a:t>Web-server</a:t>
            </a:r>
            <a:endParaRPr lang="ru-RU" sz="2400" dirty="0"/>
          </a:p>
        </p:txBody>
      </p:sp>
      <p:sp>
        <p:nvSpPr>
          <p:cNvPr id="13" name="Скругленный прямоугольник 12"/>
          <p:cNvSpPr/>
          <p:nvPr/>
        </p:nvSpPr>
        <p:spPr>
          <a:xfrm>
            <a:off x="4615746" y="2153103"/>
            <a:ext cx="2565990" cy="59542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ru-RU"/>
          </a:p>
        </p:txBody>
      </p:sp>
      <p:sp>
        <p:nvSpPr>
          <p:cNvPr id="14" name="Прямоугольник 13"/>
          <p:cNvSpPr/>
          <p:nvPr/>
        </p:nvSpPr>
        <p:spPr>
          <a:xfrm>
            <a:off x="4811893" y="2219982"/>
            <a:ext cx="2173696" cy="461665"/>
          </a:xfrm>
          <a:prstGeom prst="rect">
            <a:avLst/>
          </a:prstGeom>
        </p:spPr>
        <p:txBody>
          <a:bodyPr wrap="square">
            <a:spAutoFit/>
          </a:bodyPr>
          <a:lstStyle/>
          <a:p>
            <a:pPr algn="ctr"/>
            <a:r>
              <a:rPr lang="en-US" sz="2400" b="1" dirty="0"/>
              <a:t>User interface</a:t>
            </a:r>
            <a:endParaRPr lang="ru-RU" sz="2400" dirty="0"/>
          </a:p>
        </p:txBody>
      </p:sp>
      <p:sp>
        <p:nvSpPr>
          <p:cNvPr id="9" name="Стрелка вниз 8"/>
          <p:cNvSpPr/>
          <p:nvPr/>
        </p:nvSpPr>
        <p:spPr>
          <a:xfrm>
            <a:off x="5041153" y="2748527"/>
            <a:ext cx="318977" cy="19120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a:p>
        </p:txBody>
      </p:sp>
      <p:sp>
        <p:nvSpPr>
          <p:cNvPr id="11" name="Стрелка вверх 10"/>
          <p:cNvSpPr/>
          <p:nvPr/>
        </p:nvSpPr>
        <p:spPr>
          <a:xfrm>
            <a:off x="6400799" y="2748527"/>
            <a:ext cx="320400" cy="1912088"/>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a:p>
        </p:txBody>
      </p:sp>
      <p:sp>
        <p:nvSpPr>
          <p:cNvPr id="18" name="Прямоугольник 17"/>
          <p:cNvSpPr/>
          <p:nvPr/>
        </p:nvSpPr>
        <p:spPr>
          <a:xfrm>
            <a:off x="3793116" y="3329312"/>
            <a:ext cx="1432753" cy="830997"/>
          </a:xfrm>
          <a:prstGeom prst="rect">
            <a:avLst/>
          </a:prstGeom>
        </p:spPr>
        <p:txBody>
          <a:bodyPr wrap="square">
            <a:spAutoFit/>
          </a:bodyPr>
          <a:lstStyle/>
          <a:p>
            <a:pPr algn="ctr"/>
            <a:r>
              <a:rPr lang="en-US" sz="2400" b="1" dirty="0"/>
              <a:t>HTTP</a:t>
            </a:r>
          </a:p>
          <a:p>
            <a:pPr algn="ctr"/>
            <a:r>
              <a:rPr lang="en-US" sz="2400" b="1" dirty="0"/>
              <a:t>request</a:t>
            </a:r>
            <a:endParaRPr lang="ru-RU" sz="2400" dirty="0"/>
          </a:p>
        </p:txBody>
      </p:sp>
      <p:sp>
        <p:nvSpPr>
          <p:cNvPr id="19" name="Прямоугольник 18"/>
          <p:cNvSpPr/>
          <p:nvPr/>
        </p:nvSpPr>
        <p:spPr>
          <a:xfrm>
            <a:off x="6661343" y="3345166"/>
            <a:ext cx="2227476" cy="830997"/>
          </a:xfrm>
          <a:prstGeom prst="rect">
            <a:avLst/>
          </a:prstGeom>
        </p:spPr>
        <p:txBody>
          <a:bodyPr wrap="square">
            <a:spAutoFit/>
          </a:bodyPr>
          <a:lstStyle/>
          <a:p>
            <a:pPr algn="ctr"/>
            <a:r>
              <a:rPr lang="en-US" sz="2400" b="1" dirty="0"/>
              <a:t>HTTP response </a:t>
            </a:r>
          </a:p>
          <a:p>
            <a:pPr algn="ctr"/>
            <a:r>
              <a:rPr lang="en-US" sz="2400" b="1" dirty="0"/>
              <a:t>(HTML + CSS)</a:t>
            </a:r>
          </a:p>
        </p:txBody>
      </p:sp>
    </p:spTree>
    <p:extLst>
      <p:ext uri="{BB962C8B-B14F-4D97-AF65-F5344CB8AC3E}">
        <p14:creationId xmlns:p14="http://schemas.microsoft.com/office/powerpoint/2010/main" val="181934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AJAX WEB APPLICATION MODEL</a:t>
            </a:r>
          </a:p>
        </p:txBody>
      </p:sp>
      <p:sp>
        <p:nvSpPr>
          <p:cNvPr id="5" name="Скругленный прямоугольник 4"/>
          <p:cNvSpPr/>
          <p:nvPr/>
        </p:nvSpPr>
        <p:spPr>
          <a:xfrm>
            <a:off x="4125434" y="1201488"/>
            <a:ext cx="3519376" cy="238169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ru-RU"/>
          </a:p>
        </p:txBody>
      </p:sp>
      <p:sp>
        <p:nvSpPr>
          <p:cNvPr id="10" name="Скругленный прямоугольник 9"/>
          <p:cNvSpPr/>
          <p:nvPr/>
        </p:nvSpPr>
        <p:spPr>
          <a:xfrm>
            <a:off x="4125434" y="5245403"/>
            <a:ext cx="3519376" cy="14566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ru-RU"/>
          </a:p>
        </p:txBody>
      </p:sp>
      <p:sp>
        <p:nvSpPr>
          <p:cNvPr id="7" name="Прямоугольник 6"/>
          <p:cNvSpPr/>
          <p:nvPr/>
        </p:nvSpPr>
        <p:spPr>
          <a:xfrm>
            <a:off x="4833159" y="1319837"/>
            <a:ext cx="2173696" cy="461665"/>
          </a:xfrm>
          <a:prstGeom prst="rect">
            <a:avLst/>
          </a:prstGeom>
        </p:spPr>
        <p:txBody>
          <a:bodyPr wrap="square">
            <a:spAutoFit/>
          </a:bodyPr>
          <a:lstStyle/>
          <a:p>
            <a:pPr algn="ctr"/>
            <a:r>
              <a:rPr lang="en-US" sz="2400" b="1" dirty="0"/>
              <a:t>Web-browser</a:t>
            </a:r>
            <a:endParaRPr lang="ru-RU" sz="2400" dirty="0"/>
          </a:p>
        </p:txBody>
      </p:sp>
      <p:sp>
        <p:nvSpPr>
          <p:cNvPr id="12" name="Прямоугольник 11"/>
          <p:cNvSpPr/>
          <p:nvPr/>
        </p:nvSpPr>
        <p:spPr>
          <a:xfrm>
            <a:off x="4833159" y="5742900"/>
            <a:ext cx="2173696" cy="461665"/>
          </a:xfrm>
          <a:prstGeom prst="rect">
            <a:avLst/>
          </a:prstGeom>
        </p:spPr>
        <p:txBody>
          <a:bodyPr wrap="square">
            <a:spAutoFit/>
          </a:bodyPr>
          <a:lstStyle/>
          <a:p>
            <a:pPr algn="ctr"/>
            <a:r>
              <a:rPr lang="en-US" sz="2400" b="1" dirty="0"/>
              <a:t>Web-server</a:t>
            </a:r>
            <a:endParaRPr lang="ru-RU" sz="2400" dirty="0"/>
          </a:p>
        </p:txBody>
      </p:sp>
      <p:sp>
        <p:nvSpPr>
          <p:cNvPr id="13" name="Скругленный прямоугольник 12"/>
          <p:cNvSpPr/>
          <p:nvPr/>
        </p:nvSpPr>
        <p:spPr>
          <a:xfrm>
            <a:off x="4637012" y="1866012"/>
            <a:ext cx="2565990" cy="59542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ru-RU"/>
          </a:p>
        </p:txBody>
      </p:sp>
      <p:sp>
        <p:nvSpPr>
          <p:cNvPr id="14" name="Прямоугольник 13"/>
          <p:cNvSpPr/>
          <p:nvPr/>
        </p:nvSpPr>
        <p:spPr>
          <a:xfrm>
            <a:off x="4833159" y="1932891"/>
            <a:ext cx="2173696" cy="461665"/>
          </a:xfrm>
          <a:prstGeom prst="rect">
            <a:avLst/>
          </a:prstGeom>
        </p:spPr>
        <p:txBody>
          <a:bodyPr wrap="square">
            <a:spAutoFit/>
          </a:bodyPr>
          <a:lstStyle/>
          <a:p>
            <a:pPr algn="ctr"/>
            <a:r>
              <a:rPr lang="en-US" sz="2400" b="1" dirty="0"/>
              <a:t>User interface</a:t>
            </a:r>
            <a:endParaRPr lang="ru-RU" sz="2400" dirty="0"/>
          </a:p>
        </p:txBody>
      </p:sp>
      <p:sp>
        <p:nvSpPr>
          <p:cNvPr id="9" name="Стрелка вниз 8"/>
          <p:cNvSpPr/>
          <p:nvPr/>
        </p:nvSpPr>
        <p:spPr>
          <a:xfrm>
            <a:off x="5062419" y="3322709"/>
            <a:ext cx="318977" cy="191208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a:p>
        </p:txBody>
      </p:sp>
      <p:sp>
        <p:nvSpPr>
          <p:cNvPr id="11" name="Стрелка вверх 10"/>
          <p:cNvSpPr/>
          <p:nvPr/>
        </p:nvSpPr>
        <p:spPr>
          <a:xfrm>
            <a:off x="6422065" y="3322709"/>
            <a:ext cx="320400" cy="1912088"/>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a:p>
        </p:txBody>
      </p:sp>
      <p:sp>
        <p:nvSpPr>
          <p:cNvPr id="18" name="Прямоугольник 17"/>
          <p:cNvSpPr/>
          <p:nvPr/>
        </p:nvSpPr>
        <p:spPr>
          <a:xfrm>
            <a:off x="3814382" y="3903494"/>
            <a:ext cx="1432753" cy="830997"/>
          </a:xfrm>
          <a:prstGeom prst="rect">
            <a:avLst/>
          </a:prstGeom>
        </p:spPr>
        <p:txBody>
          <a:bodyPr wrap="square">
            <a:spAutoFit/>
          </a:bodyPr>
          <a:lstStyle/>
          <a:p>
            <a:pPr algn="ctr"/>
            <a:r>
              <a:rPr lang="en-US" sz="2400" b="1" dirty="0"/>
              <a:t>HTTP</a:t>
            </a:r>
          </a:p>
          <a:p>
            <a:pPr algn="ctr"/>
            <a:r>
              <a:rPr lang="en-US" sz="2400" b="1" dirty="0"/>
              <a:t>request</a:t>
            </a:r>
            <a:endParaRPr lang="ru-RU" sz="2400" dirty="0"/>
          </a:p>
        </p:txBody>
      </p:sp>
      <p:sp>
        <p:nvSpPr>
          <p:cNvPr id="15" name="Скругленный прямоугольник 14"/>
          <p:cNvSpPr/>
          <p:nvPr/>
        </p:nvSpPr>
        <p:spPr>
          <a:xfrm>
            <a:off x="4637012" y="2743684"/>
            <a:ext cx="2565990" cy="59542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ru-RU"/>
          </a:p>
        </p:txBody>
      </p:sp>
      <p:sp>
        <p:nvSpPr>
          <p:cNvPr id="16" name="Прямоугольник 15"/>
          <p:cNvSpPr/>
          <p:nvPr/>
        </p:nvSpPr>
        <p:spPr>
          <a:xfrm>
            <a:off x="4753975" y="2810563"/>
            <a:ext cx="2369843" cy="461665"/>
          </a:xfrm>
          <a:prstGeom prst="rect">
            <a:avLst/>
          </a:prstGeom>
        </p:spPr>
        <p:txBody>
          <a:bodyPr wrap="square">
            <a:spAutoFit/>
          </a:bodyPr>
          <a:lstStyle/>
          <a:p>
            <a:pPr algn="ctr"/>
            <a:r>
              <a:rPr lang="en-US" sz="2400" b="1" dirty="0">
                <a:solidFill>
                  <a:srgbClr val="C00000"/>
                </a:solidFill>
              </a:rPr>
              <a:t>XMLHttpRequest</a:t>
            </a:r>
            <a:endParaRPr lang="ru-RU" sz="2400" dirty="0">
              <a:solidFill>
                <a:srgbClr val="C00000"/>
              </a:solidFill>
            </a:endParaRPr>
          </a:p>
        </p:txBody>
      </p:sp>
      <p:sp>
        <p:nvSpPr>
          <p:cNvPr id="17" name="Стрелка вниз 16"/>
          <p:cNvSpPr/>
          <p:nvPr/>
        </p:nvSpPr>
        <p:spPr>
          <a:xfrm>
            <a:off x="5087646" y="2461436"/>
            <a:ext cx="318977" cy="282248"/>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dirty="0"/>
          </a:p>
        </p:txBody>
      </p:sp>
      <p:sp>
        <p:nvSpPr>
          <p:cNvPr id="20" name="Стрелка вверх 19"/>
          <p:cNvSpPr/>
          <p:nvPr/>
        </p:nvSpPr>
        <p:spPr>
          <a:xfrm>
            <a:off x="6422065" y="2461436"/>
            <a:ext cx="320400" cy="285392"/>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ru-RU" dirty="0"/>
          </a:p>
        </p:txBody>
      </p:sp>
      <p:sp>
        <p:nvSpPr>
          <p:cNvPr id="21" name="Прямоугольник 20"/>
          <p:cNvSpPr/>
          <p:nvPr/>
        </p:nvSpPr>
        <p:spPr>
          <a:xfrm>
            <a:off x="6668034" y="3903493"/>
            <a:ext cx="2146358" cy="830997"/>
          </a:xfrm>
          <a:prstGeom prst="rect">
            <a:avLst/>
          </a:prstGeom>
        </p:spPr>
        <p:txBody>
          <a:bodyPr wrap="square">
            <a:spAutoFit/>
          </a:bodyPr>
          <a:lstStyle/>
          <a:p>
            <a:pPr algn="ctr"/>
            <a:r>
              <a:rPr lang="en-US" sz="2400" b="1" dirty="0"/>
              <a:t>HTTP response </a:t>
            </a:r>
          </a:p>
          <a:p>
            <a:pPr algn="ctr"/>
            <a:r>
              <a:rPr lang="en-US" sz="2400" b="1" dirty="0"/>
              <a:t>(HTML + CSS)</a:t>
            </a:r>
          </a:p>
        </p:txBody>
      </p:sp>
    </p:spTree>
    <p:extLst>
      <p:ext uri="{BB962C8B-B14F-4D97-AF65-F5344CB8AC3E}">
        <p14:creationId xmlns:p14="http://schemas.microsoft.com/office/powerpoint/2010/main" val="2322974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0" y="1297312"/>
            <a:ext cx="11802140" cy="5433101"/>
          </a:xfrm>
        </p:spPr>
        <p:txBody>
          <a:bodyPr rtlCol="0">
            <a:normAutofit/>
          </a:bodyPr>
          <a:lstStyle/>
          <a:p>
            <a:pPr lvl="2"/>
            <a:r>
              <a:rPr lang="en-US" sz="2400" dirty="0"/>
              <a:t>Data formats for exchange with server</a:t>
            </a:r>
          </a:p>
          <a:p>
            <a:pPr lvl="3"/>
            <a:r>
              <a:rPr lang="en-US" sz="2400" b="1" dirty="0">
                <a:solidFill>
                  <a:srgbClr val="7030A0"/>
                </a:solidFill>
              </a:rPr>
              <a:t>XML</a:t>
            </a:r>
            <a:endParaRPr lang="uk-UA" sz="2400" b="1" dirty="0">
              <a:solidFill>
                <a:srgbClr val="7030A0"/>
              </a:solidFill>
            </a:endParaRPr>
          </a:p>
          <a:p>
            <a:pPr lvl="4"/>
            <a:r>
              <a:rPr lang="en-US" sz="2400" dirty="0"/>
              <a:t>XML </a:t>
            </a:r>
            <a:r>
              <a:rPr lang="uk-UA" sz="2400" dirty="0"/>
              <a:t>(</a:t>
            </a:r>
            <a:r>
              <a:rPr lang="en-US" sz="2400" i="1" dirty="0" err="1"/>
              <a:t>e</a:t>
            </a:r>
            <a:r>
              <a:rPr lang="en-US" sz="2400" b="1" i="1" dirty="0" err="1">
                <a:solidFill>
                  <a:srgbClr val="7030A0"/>
                </a:solidFill>
              </a:rPr>
              <a:t>X</a:t>
            </a:r>
            <a:r>
              <a:rPr lang="en-US" sz="2400" i="1" dirty="0" err="1"/>
              <a:t>tensible</a:t>
            </a:r>
            <a:r>
              <a:rPr lang="en-US" sz="2400" i="1" dirty="0"/>
              <a:t> </a:t>
            </a:r>
            <a:r>
              <a:rPr lang="en-US" sz="2400" b="1" i="1" dirty="0">
                <a:solidFill>
                  <a:srgbClr val="7030A0"/>
                </a:solidFill>
              </a:rPr>
              <a:t>M</a:t>
            </a:r>
            <a:r>
              <a:rPr lang="en-US" sz="2400" i="1" dirty="0"/>
              <a:t>arkup </a:t>
            </a:r>
            <a:r>
              <a:rPr lang="en-US" sz="2400" b="1" i="1" dirty="0">
                <a:solidFill>
                  <a:srgbClr val="7030A0"/>
                </a:solidFill>
              </a:rPr>
              <a:t>L</a:t>
            </a:r>
            <a:r>
              <a:rPr lang="en-US" sz="2400" i="1" dirty="0"/>
              <a:t>anguage</a:t>
            </a:r>
            <a:r>
              <a:rPr lang="en-US" sz="2400" dirty="0"/>
              <a:t>)</a:t>
            </a:r>
            <a:r>
              <a:rPr lang="uk-UA" sz="2400" dirty="0"/>
              <a:t> - </a:t>
            </a:r>
            <a:r>
              <a:rPr lang="en-US" sz="2400" dirty="0"/>
              <a:t>extensible markup language. XML solves the problem of storing and transporting data, focusing on what that data is, HTML solves the problem of displaying data, focusing on how that data looks</a:t>
            </a:r>
            <a:r>
              <a:rPr lang="uk-UA" sz="2400" dirty="0"/>
              <a:t>.</a:t>
            </a:r>
            <a:endParaRPr lang="en-US" sz="2400" dirty="0"/>
          </a:p>
          <a:p>
            <a:pPr lvl="3"/>
            <a:r>
              <a:rPr lang="en-US" sz="2400" b="1" dirty="0">
                <a:solidFill>
                  <a:srgbClr val="7030A0"/>
                </a:solidFill>
              </a:rPr>
              <a:t>HTML</a:t>
            </a:r>
            <a:endParaRPr lang="uk-UA" sz="2400" b="1" dirty="0">
              <a:solidFill>
                <a:srgbClr val="7030A0"/>
              </a:solidFill>
            </a:endParaRPr>
          </a:p>
          <a:p>
            <a:pPr lvl="4"/>
            <a:r>
              <a:rPr lang="en-US" sz="2400" dirty="0"/>
              <a:t>Simple HTML code. This data is often called HTML snippets (code snippets)</a:t>
            </a:r>
            <a:r>
              <a:rPr lang="uk-UA" sz="2400" dirty="0"/>
              <a:t>.</a:t>
            </a:r>
            <a:endParaRPr lang="en-US" sz="2400" dirty="0"/>
          </a:p>
          <a:p>
            <a:pPr lvl="3"/>
            <a:r>
              <a:rPr lang="en-US" sz="2400" b="1" dirty="0">
                <a:solidFill>
                  <a:srgbClr val="7030A0"/>
                </a:solidFill>
              </a:rPr>
              <a:t>JSON</a:t>
            </a:r>
            <a:endParaRPr lang="uk-UA" sz="2400" b="1" dirty="0">
              <a:solidFill>
                <a:srgbClr val="7030A0"/>
              </a:solidFill>
            </a:endParaRPr>
          </a:p>
          <a:p>
            <a:pPr lvl="4"/>
            <a:r>
              <a:rPr lang="en-US" sz="2400" dirty="0"/>
              <a:t>JSON </a:t>
            </a:r>
            <a:r>
              <a:rPr lang="uk-UA" sz="2400" dirty="0"/>
              <a:t>(</a:t>
            </a:r>
            <a:r>
              <a:rPr lang="en-US" sz="2400" dirty="0"/>
              <a:t>JavaScript Object Notation</a:t>
            </a:r>
            <a:r>
              <a:rPr lang="uk-UA" sz="2400" dirty="0"/>
              <a:t>). </a:t>
            </a:r>
            <a:r>
              <a:rPr lang="en-US" sz="2400" dirty="0"/>
              <a:t>The general idea is to deliver some text (string) that can be interpreted as a</a:t>
            </a:r>
            <a:r>
              <a:rPr lang="uk-UA" sz="2400" dirty="0"/>
              <a:t> </a:t>
            </a:r>
            <a:r>
              <a:rPr lang="en-US" sz="2400" dirty="0"/>
              <a:t>JavaScript object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20327" y="343778"/>
            <a:ext cx="11829141" cy="525970"/>
          </a:xfrm>
        </p:spPr>
        <p:txBody>
          <a:bodyPr/>
          <a:lstStyle/>
          <a:p>
            <a:r>
              <a:rPr lang="en-US" sz="4000" b="1" dirty="0">
                <a:latin typeface="Proxima Nova Black" charset="0"/>
              </a:rPr>
              <a:t>DATA FORMATS FOR EXCHANGE WITH SERVER</a:t>
            </a:r>
          </a:p>
        </p:txBody>
      </p:sp>
    </p:spTree>
    <p:extLst>
      <p:ext uri="{BB962C8B-B14F-4D97-AF65-F5344CB8AC3E}">
        <p14:creationId xmlns:p14="http://schemas.microsoft.com/office/powerpoint/2010/main" val="1490256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3490" y="1201616"/>
            <a:ext cx="11494709" cy="4710086"/>
          </a:xfrm>
        </p:spPr>
        <p:txBody>
          <a:bodyPr rtlCol="0">
            <a:normAutofit lnSpcReduction="10000"/>
          </a:bodyPr>
          <a:lstStyle/>
          <a:p>
            <a:pPr>
              <a:spcAft>
                <a:spcPts val="1200"/>
              </a:spcAft>
            </a:pPr>
            <a:r>
              <a:rPr lang="en-US" sz="2400" dirty="0"/>
              <a:t>Before you perform Ajax communication between client and server, the first thing you must do is to instantiate an </a:t>
            </a:r>
            <a:r>
              <a:rPr lang="en-US" sz="2400" b="1" dirty="0" err="1">
                <a:solidFill>
                  <a:srgbClr val="7030A0"/>
                </a:solidFill>
              </a:rPr>
              <a:t>XMLHttpRequest</a:t>
            </a:r>
            <a:r>
              <a:rPr lang="en-US" sz="2400" b="1" dirty="0">
                <a:solidFill>
                  <a:srgbClr val="7030A0"/>
                </a:solidFill>
              </a:rPr>
              <a:t> object</a:t>
            </a:r>
            <a:r>
              <a:rPr lang="en-US" sz="2400" dirty="0"/>
              <a:t>, as shown below:</a:t>
            </a:r>
            <a:endParaRPr lang="en-US" sz="2400" dirty="0">
              <a:solidFill>
                <a:schemeClr val="accent4">
                  <a:lumMod val="50000"/>
                </a:schemeClr>
              </a:solidFill>
            </a:endParaRPr>
          </a:p>
          <a:p>
            <a:r>
              <a:rPr lang="en-US" sz="2400" dirty="0">
                <a:solidFill>
                  <a:schemeClr val="accent4">
                    <a:lumMod val="50000"/>
                  </a:schemeClr>
                </a:solidFill>
              </a:rPr>
              <a:t>		   </a:t>
            </a:r>
            <a:r>
              <a:rPr lang="en-US" sz="2400" b="1" dirty="0">
                <a:solidFill>
                  <a:schemeClr val="accent4">
                    <a:lumMod val="50000"/>
                  </a:schemeClr>
                </a:solidFill>
              </a:rPr>
              <a:t> </a:t>
            </a:r>
            <a:r>
              <a:rPr lang="en-US" sz="2400" b="1" dirty="0"/>
              <a:t>1)</a:t>
            </a:r>
            <a:r>
              <a:rPr lang="en-US" sz="2400" b="1" dirty="0">
                <a:solidFill>
                  <a:schemeClr val="accent4">
                    <a:lumMod val="50000"/>
                  </a:schemeClr>
                </a:solidFill>
              </a:rPr>
              <a:t>   </a:t>
            </a:r>
            <a:r>
              <a:rPr lang="en-US" sz="2400" b="1" dirty="0" err="1">
                <a:solidFill>
                  <a:srgbClr val="0070C0"/>
                </a:solidFill>
                <a:latin typeface="Consolas" pitchFamily="49" charset="0"/>
              </a:rPr>
              <a:t>const</a:t>
            </a:r>
            <a:r>
              <a:rPr lang="en-US" sz="2400" b="1" dirty="0">
                <a:solidFill>
                  <a:schemeClr val="accent4">
                    <a:lumMod val="50000"/>
                  </a:schemeClr>
                </a:solidFill>
                <a:latin typeface="Consolas" pitchFamily="49" charset="0"/>
                <a:cs typeface="Consolas" pitchFamily="49" charset="0"/>
              </a:rPr>
              <a:t> </a:t>
            </a:r>
            <a:r>
              <a:rPr lang="en-US" sz="2400" b="1" i="1" dirty="0" err="1">
                <a:latin typeface="Consolas" pitchFamily="49" charset="0"/>
                <a:cs typeface="Consolas" pitchFamily="49" charset="0"/>
              </a:rPr>
              <a:t>ajaxRequest</a:t>
            </a:r>
            <a:r>
              <a:rPr lang="en-US" sz="2400" b="1" dirty="0">
                <a:latin typeface="Consolas" pitchFamily="49" charset="0"/>
                <a:cs typeface="Consolas" pitchFamily="49" charset="0"/>
              </a:rPr>
              <a:t> = </a:t>
            </a:r>
            <a:r>
              <a:rPr lang="en-US" sz="2400" b="1" dirty="0">
                <a:solidFill>
                  <a:srgbClr val="0070C0"/>
                </a:solidFill>
                <a:latin typeface="Consolas" pitchFamily="49" charset="0"/>
                <a:cs typeface="Consolas" pitchFamily="49" charset="0"/>
              </a:rPr>
              <a:t>new </a:t>
            </a:r>
            <a:r>
              <a:rPr lang="en-US" sz="2400" b="1" dirty="0" err="1">
                <a:solidFill>
                  <a:srgbClr val="7030A0"/>
                </a:solidFill>
                <a:latin typeface="Consolas" pitchFamily="49" charset="0"/>
                <a:cs typeface="Consolas" pitchFamily="49" charset="0"/>
              </a:rPr>
              <a:t>XMLHttpRequest</a:t>
            </a:r>
            <a:r>
              <a:rPr lang="en-US" sz="2400" b="1" dirty="0">
                <a:latin typeface="Consolas" pitchFamily="49" charset="0"/>
                <a:cs typeface="Consolas" pitchFamily="49" charset="0"/>
              </a:rPr>
              <a:t>();</a:t>
            </a:r>
          </a:p>
          <a:p>
            <a:endParaRPr lang="en-US" sz="2400" dirty="0"/>
          </a:p>
          <a:p>
            <a:r>
              <a:rPr lang="en-US" sz="2400" dirty="0"/>
              <a:t>The </a:t>
            </a:r>
            <a:r>
              <a:rPr lang="en-US" sz="2400" dirty="0" err="1"/>
              <a:t>XMLHttpRequest</a:t>
            </a:r>
            <a:r>
              <a:rPr lang="en-US" sz="2400" dirty="0"/>
              <a:t> object allows JavaScript to make HTTP requests to the server without reloading the page from JavaScript.</a:t>
            </a:r>
          </a:p>
          <a:p>
            <a:endParaRPr lang="en-US" sz="2400" dirty="0"/>
          </a:p>
          <a:p>
            <a:r>
              <a:rPr lang="en-US" sz="2400" dirty="0"/>
              <a:t>Despite the word "XML" in the title, </a:t>
            </a:r>
            <a:r>
              <a:rPr lang="en-US" sz="2400" dirty="0" err="1"/>
              <a:t>XMLHttpRequest</a:t>
            </a:r>
            <a:r>
              <a:rPr lang="en-US" sz="2400" dirty="0"/>
              <a:t> can </a:t>
            </a:r>
            <a:r>
              <a:rPr lang="en-US" sz="2400" b="1" dirty="0">
                <a:solidFill>
                  <a:srgbClr val="7030A0"/>
                </a:solidFill>
              </a:rPr>
              <a:t>work with any data</a:t>
            </a:r>
            <a:r>
              <a:rPr lang="en-US" sz="2400" dirty="0"/>
              <a:t>, and not just with XML.</a:t>
            </a:r>
          </a:p>
          <a:p>
            <a:endParaRPr lang="en-US" sz="2400" dirty="0"/>
          </a:p>
          <a:p>
            <a:r>
              <a:rPr lang="en-US" sz="2400" dirty="0"/>
              <a:t>All modern browsers (Chrome, Firefox, IE7+, Edge, Safari, Opera) have a built-in </a:t>
            </a:r>
            <a:r>
              <a:rPr lang="en-US" sz="2400" dirty="0" err="1"/>
              <a:t>XMLHttpRequest</a:t>
            </a:r>
            <a:r>
              <a:rPr lang="en-US" sz="2400" dirty="0"/>
              <a:t> object.</a:t>
            </a:r>
          </a:p>
          <a:p>
            <a:endParaRPr lang="en-US" sz="2400" dirty="0"/>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12651" y="343778"/>
            <a:ext cx="11876568" cy="525970"/>
          </a:xfrm>
        </p:spPr>
        <p:txBody>
          <a:bodyPr/>
          <a:lstStyle/>
          <a:p>
            <a:r>
              <a:rPr lang="en-US" sz="4000" b="1" dirty="0">
                <a:latin typeface="Proxima Nova Black" charset="0"/>
              </a:rPr>
              <a:t>STEP 1. CREATE AN XMLHTTPREQUEST OBJECT</a:t>
            </a:r>
          </a:p>
        </p:txBody>
      </p:sp>
    </p:spTree>
    <p:extLst>
      <p:ext uri="{BB962C8B-B14F-4D97-AF65-F5344CB8AC3E}">
        <p14:creationId xmlns:p14="http://schemas.microsoft.com/office/powerpoint/2010/main" val="1819342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3490" y="1201616"/>
            <a:ext cx="11494709" cy="4975900"/>
          </a:xfrm>
        </p:spPr>
        <p:txBody>
          <a:bodyPr rtlCol="0">
            <a:normAutofit fontScale="92500" lnSpcReduction="10000"/>
          </a:bodyPr>
          <a:lstStyle/>
          <a:p>
            <a:pPr>
              <a:spcAft>
                <a:spcPts val="1200"/>
              </a:spcAft>
            </a:pPr>
            <a:r>
              <a:rPr lang="en-US" sz="2400" dirty="0"/>
              <a:t>Next step in sending the request to the server is to instantiating the newly-created request object using the </a:t>
            </a:r>
            <a:r>
              <a:rPr lang="en-US" sz="2400" b="1" i="1" dirty="0">
                <a:solidFill>
                  <a:srgbClr val="7030A0"/>
                </a:solidFill>
              </a:rPr>
              <a:t>open()</a:t>
            </a:r>
            <a:r>
              <a:rPr lang="en-US" sz="2400" dirty="0">
                <a:solidFill>
                  <a:srgbClr val="7030A0"/>
                </a:solidFill>
              </a:rPr>
              <a:t> </a:t>
            </a:r>
            <a:r>
              <a:rPr lang="en-US" sz="2400" dirty="0"/>
              <a:t>method of the </a:t>
            </a:r>
            <a:r>
              <a:rPr lang="en-US" sz="2400" dirty="0" err="1"/>
              <a:t>XMLHttpRequest</a:t>
            </a:r>
            <a:r>
              <a:rPr lang="en-US" sz="2400" dirty="0"/>
              <a:t> object:</a:t>
            </a:r>
            <a:endParaRPr lang="en-US" sz="2400" dirty="0">
              <a:solidFill>
                <a:schemeClr val="accent4">
                  <a:lumMod val="50000"/>
                </a:schemeClr>
              </a:solidFill>
            </a:endParaRPr>
          </a:p>
          <a:p>
            <a:r>
              <a:rPr lang="en-US" sz="2400" dirty="0">
                <a:solidFill>
                  <a:schemeClr val="accent4">
                    <a:lumMod val="50000"/>
                  </a:schemeClr>
                </a:solidFill>
              </a:rPr>
              <a:t>	   </a:t>
            </a:r>
            <a:r>
              <a:rPr lang="en-US" sz="2400" b="1" dirty="0">
                <a:solidFill>
                  <a:schemeClr val="accent4">
                    <a:lumMod val="50000"/>
                  </a:schemeClr>
                </a:solidFill>
              </a:rPr>
              <a:t> </a:t>
            </a:r>
            <a:r>
              <a:rPr lang="en-US" sz="2400" b="1" dirty="0"/>
              <a:t>2)</a:t>
            </a:r>
            <a:r>
              <a:rPr lang="en-US" sz="2400" b="1" dirty="0">
                <a:solidFill>
                  <a:schemeClr val="accent4">
                    <a:lumMod val="50000"/>
                  </a:schemeClr>
                </a:solidFill>
              </a:rPr>
              <a:t>   </a:t>
            </a:r>
            <a:r>
              <a:rPr lang="en-US" sz="2400" b="1" i="1" dirty="0" err="1">
                <a:latin typeface="Consolas" pitchFamily="49" charset="0"/>
                <a:cs typeface="Consolas" pitchFamily="49" charset="0"/>
              </a:rPr>
              <a:t>ajaxRequest</a:t>
            </a:r>
            <a:r>
              <a:rPr lang="en-US" sz="2400" b="1" dirty="0" err="1">
                <a:latin typeface="Consolas" pitchFamily="49" charset="0"/>
                <a:cs typeface="Consolas" pitchFamily="49" charset="0"/>
              </a:rPr>
              <a:t>.</a:t>
            </a:r>
            <a:r>
              <a:rPr lang="en-US" sz="2400" b="1" dirty="0" err="1">
                <a:solidFill>
                  <a:srgbClr val="7030A0"/>
                </a:solidFill>
                <a:latin typeface="Consolas" pitchFamily="49" charset="0"/>
                <a:cs typeface="Consolas" pitchFamily="49" charset="0"/>
              </a:rPr>
              <a:t>open</a:t>
            </a:r>
            <a:r>
              <a:rPr lang="en-US" sz="2400" b="1" dirty="0">
                <a:latin typeface="Consolas" pitchFamily="49" charset="0"/>
                <a:cs typeface="Consolas" pitchFamily="49" charset="0"/>
              </a:rPr>
              <a:t>(method, URL, [</a:t>
            </a:r>
            <a:r>
              <a:rPr lang="en-US" sz="2400" b="1" dirty="0" err="1">
                <a:latin typeface="Consolas" pitchFamily="49" charset="0"/>
                <a:cs typeface="Consolas" pitchFamily="49" charset="0"/>
              </a:rPr>
              <a:t>async</a:t>
            </a:r>
            <a:r>
              <a:rPr lang="en-US" sz="2400" b="1" dirty="0">
                <a:latin typeface="Consolas" pitchFamily="49" charset="0"/>
                <a:cs typeface="Consolas" pitchFamily="49" charset="0"/>
              </a:rPr>
              <a:t>, </a:t>
            </a:r>
            <a:r>
              <a:rPr lang="en-US" sz="2400" b="1" i="1" dirty="0">
                <a:latin typeface="Consolas" pitchFamily="49" charset="0"/>
                <a:cs typeface="Consolas" pitchFamily="49" charset="0"/>
              </a:rPr>
              <a:t>user, password] </a:t>
            </a:r>
            <a:r>
              <a:rPr lang="en-US" sz="2400" b="1" dirty="0">
                <a:latin typeface="Consolas" pitchFamily="49" charset="0"/>
                <a:cs typeface="Consolas" pitchFamily="49" charset="0"/>
              </a:rPr>
              <a:t>);</a:t>
            </a:r>
          </a:p>
          <a:p>
            <a:endParaRPr lang="en-US" sz="2400" dirty="0"/>
          </a:p>
          <a:p>
            <a:pPr lvl="1"/>
            <a:r>
              <a:rPr lang="en-US" sz="2400" i="1" dirty="0"/>
              <a:t>-  </a:t>
            </a:r>
            <a:r>
              <a:rPr lang="en-US" sz="2400" b="1" i="1" dirty="0">
                <a:solidFill>
                  <a:srgbClr val="7030A0"/>
                </a:solidFill>
              </a:rPr>
              <a:t>method</a:t>
            </a:r>
            <a:r>
              <a:rPr lang="en-US" sz="2400" dirty="0"/>
              <a:t>: HTTP-method. As a rule, GET or POST is used, although more exotic ones are available, like TRACE / DELETE / PUT, etc.</a:t>
            </a:r>
          </a:p>
          <a:p>
            <a:pPr lvl="1"/>
            <a:r>
              <a:rPr lang="en-US" sz="2400" i="1" dirty="0"/>
              <a:t>-  </a:t>
            </a:r>
            <a:r>
              <a:rPr lang="en-US" sz="2400" b="1" i="1" dirty="0">
                <a:solidFill>
                  <a:srgbClr val="7030A0"/>
                </a:solidFill>
              </a:rPr>
              <a:t>URL</a:t>
            </a:r>
            <a:r>
              <a:rPr lang="en-US" sz="2400" dirty="0"/>
              <a:t>: request address - the server (file) location. You can use not only http/https, but other protocols, such as ftp:// and file://.</a:t>
            </a:r>
            <a:br>
              <a:rPr lang="en-US" sz="2400" dirty="0"/>
            </a:br>
            <a:r>
              <a:rPr lang="en-US" sz="2400" dirty="0"/>
              <a:t>-  </a:t>
            </a:r>
            <a:r>
              <a:rPr lang="en-US" sz="2400" b="1" i="1" dirty="0" err="1">
                <a:solidFill>
                  <a:srgbClr val="7030A0"/>
                </a:solidFill>
              </a:rPr>
              <a:t>async</a:t>
            </a:r>
            <a:r>
              <a:rPr lang="en-US" sz="2400" dirty="0"/>
              <a:t>: true (asynchronous) or false (synchronous)</a:t>
            </a:r>
          </a:p>
          <a:p>
            <a:pPr lvl="1"/>
            <a:r>
              <a:rPr lang="en-US" sz="2400" dirty="0"/>
              <a:t>-  </a:t>
            </a:r>
            <a:r>
              <a:rPr lang="en-US" sz="2400" b="1" i="1" dirty="0">
                <a:solidFill>
                  <a:srgbClr val="7030A0"/>
                </a:solidFill>
              </a:rPr>
              <a:t>user, password</a:t>
            </a:r>
            <a:r>
              <a:rPr lang="en-US" sz="2400" dirty="0">
                <a:solidFill>
                  <a:srgbClr val="7030A0"/>
                </a:solidFill>
              </a:rPr>
              <a:t> </a:t>
            </a:r>
            <a:r>
              <a:rPr lang="en-US" sz="2400" dirty="0"/>
              <a:t>- login and password for HTTP authorization, if needed.</a:t>
            </a:r>
          </a:p>
          <a:p>
            <a:endParaRPr lang="en-US" sz="2400" dirty="0"/>
          </a:p>
          <a:p>
            <a:endParaRPr lang="en-US" sz="2400" b="1" i="1" dirty="0"/>
          </a:p>
          <a:p>
            <a:r>
              <a:rPr lang="en-US" sz="2400" b="1" i="1" dirty="0"/>
              <a:t>Example:</a:t>
            </a:r>
          </a:p>
          <a:p>
            <a:r>
              <a:rPr lang="en-US" sz="2400" b="1" i="1" dirty="0"/>
              <a:t>		</a:t>
            </a:r>
            <a:r>
              <a:rPr lang="en-US" sz="2400" i="1" dirty="0" err="1">
                <a:latin typeface="Consolas" pitchFamily="49" charset="0"/>
                <a:cs typeface="Consolas" pitchFamily="49" charset="0"/>
              </a:rPr>
              <a:t>ajaxRequest</a:t>
            </a:r>
            <a:r>
              <a:rPr lang="en-US" sz="2400" dirty="0" err="1">
                <a:latin typeface="Consolas" pitchFamily="49" charset="0"/>
                <a:cs typeface="Consolas" pitchFamily="49" charset="0"/>
              </a:rPr>
              <a:t>.</a:t>
            </a:r>
            <a:r>
              <a:rPr lang="en-US" sz="2400" b="1" dirty="0" err="1">
                <a:solidFill>
                  <a:srgbClr val="7030A0"/>
                </a:solidFill>
                <a:latin typeface="Consolas" pitchFamily="49" charset="0"/>
                <a:cs typeface="Consolas" pitchFamily="49" charset="0"/>
              </a:rPr>
              <a:t>open</a:t>
            </a:r>
            <a:r>
              <a:rPr lang="en-US" sz="2400" dirty="0">
                <a:latin typeface="Consolas" pitchFamily="49" charset="0"/>
                <a:cs typeface="Consolas" pitchFamily="49" charset="0"/>
              </a:rPr>
              <a:t>("GET", "info.txt", true);</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48852" y="343778"/>
            <a:ext cx="12269973" cy="525970"/>
          </a:xfrm>
        </p:spPr>
        <p:txBody>
          <a:bodyPr/>
          <a:lstStyle/>
          <a:p>
            <a:r>
              <a:rPr lang="en-US" b="1" dirty="0">
                <a:latin typeface="Proxima Nova Black" charset="0"/>
              </a:rPr>
              <a:t>STEP 2. CONFIGURING THE XMLHTTPREQUEST OBJECT</a:t>
            </a:r>
          </a:p>
        </p:txBody>
      </p:sp>
    </p:spTree>
    <p:extLst>
      <p:ext uri="{BB962C8B-B14F-4D97-AF65-F5344CB8AC3E}">
        <p14:creationId xmlns:p14="http://schemas.microsoft.com/office/powerpoint/2010/main" val="4173426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895475"/>
            <a:ext cx="10820400" cy="4484060"/>
          </a:xfrm>
        </p:spPr>
        <p:txBody>
          <a:bodyPr/>
          <a:lstStyle/>
          <a:p>
            <a:pPr marL="342900" lvl="1" indent="-342900" defTabSz="360000">
              <a:buClr>
                <a:schemeClr val="tx1"/>
              </a:buClr>
              <a:buFont typeface="Arial" pitchFamily="34" charset="0"/>
              <a:buChar char="•"/>
            </a:pPr>
            <a:r>
              <a:rPr lang="ru-RU" sz="2400" dirty="0">
                <a:solidFill>
                  <a:srgbClr val="FF0000"/>
                </a:solidFill>
                <a:latin typeface="Open Sans" charset="0"/>
                <a:ea typeface="Open Sans" charset="0"/>
                <a:cs typeface="Open Sans" charset="0"/>
              </a:rPr>
              <a:t> </a:t>
            </a:r>
            <a:r>
              <a:rPr lang="en-US" sz="2400" dirty="0">
                <a:latin typeface="Open Sans" charset="0"/>
                <a:ea typeface="Open Sans" charset="0"/>
                <a:cs typeface="Open Sans" charset="0"/>
              </a:rPr>
              <a:t>Communication with server</a:t>
            </a:r>
          </a:p>
          <a:p>
            <a:pPr marL="800100" lvl="2" indent="-342900" defTabSz="360000">
              <a:buFont typeface="Arial" pitchFamily="34" charset="0"/>
              <a:buChar char="•"/>
            </a:pPr>
            <a:r>
              <a:rPr lang="uk-UA" sz="2400" dirty="0">
                <a:latin typeface="Open Sans" charset="0"/>
                <a:ea typeface="Open Sans" charset="0"/>
                <a:cs typeface="Open Sans" charset="0"/>
              </a:rPr>
              <a:t>HTTP</a:t>
            </a:r>
            <a:endParaRPr lang="en-US" sz="2400" dirty="0">
              <a:latin typeface="Open Sans" charset="0"/>
              <a:ea typeface="Open Sans" charset="0"/>
              <a:cs typeface="Open Sans" charset="0"/>
            </a:endParaRPr>
          </a:p>
          <a:p>
            <a:pPr marL="800100" lvl="2" indent="-342900" defTabSz="360000">
              <a:buFont typeface="Arial" pitchFamily="34" charset="0"/>
              <a:buChar char="•"/>
            </a:pPr>
            <a:r>
              <a:rPr lang="en-US" sz="2400" dirty="0">
                <a:latin typeface="Open Sans" charset="0"/>
                <a:ea typeface="Open Sans" charset="0"/>
                <a:cs typeface="Open Sans" charset="0"/>
              </a:rPr>
              <a:t>HTTP request structure</a:t>
            </a:r>
          </a:p>
          <a:p>
            <a:pPr marL="800100" lvl="2" indent="-342900" defTabSz="360000">
              <a:buFont typeface="Arial" pitchFamily="34" charset="0"/>
              <a:buChar char="•"/>
            </a:pPr>
            <a:r>
              <a:rPr lang="en-US" sz="2400" dirty="0">
                <a:latin typeface="Open Sans" charset="0"/>
                <a:ea typeface="Open Sans" charset="0"/>
                <a:cs typeface="Open Sans" charset="0"/>
              </a:rPr>
              <a:t>HTTP response structure</a:t>
            </a:r>
          </a:p>
          <a:p>
            <a:pPr marL="800100" lvl="2" indent="-342900" defTabSz="360000">
              <a:buFont typeface="Arial" pitchFamily="34" charset="0"/>
              <a:buChar char="•"/>
            </a:pPr>
            <a:r>
              <a:rPr lang="en-US" sz="2400" dirty="0">
                <a:latin typeface="Open Sans" charset="0"/>
                <a:ea typeface="Open Sans" charset="0"/>
                <a:cs typeface="Open Sans" charset="0"/>
              </a:rPr>
              <a:t>HTTP request methods</a:t>
            </a:r>
          </a:p>
          <a:p>
            <a:pPr marL="800100" lvl="2" indent="-342900" defTabSz="360000">
              <a:buFont typeface="Arial" pitchFamily="34" charset="0"/>
              <a:buChar char="•"/>
            </a:pPr>
            <a:r>
              <a:rPr lang="en-US" sz="2400" dirty="0" err="1">
                <a:latin typeface="Open Sans" charset="0"/>
                <a:ea typeface="Open Sans" charset="0"/>
                <a:cs typeface="Open Sans" charset="0"/>
              </a:rPr>
              <a:t>Idempotence</a:t>
            </a:r>
            <a:r>
              <a:rPr lang="en-US" sz="2400" dirty="0">
                <a:latin typeface="Open Sans" charset="0"/>
                <a:ea typeface="Open Sans" charset="0"/>
                <a:cs typeface="Open Sans" charset="0"/>
              </a:rPr>
              <a:t> methods</a:t>
            </a:r>
          </a:p>
          <a:p>
            <a:pPr marL="800100" lvl="2" indent="-342900" defTabSz="360000">
              <a:buFont typeface="Arial" pitchFamily="34" charset="0"/>
              <a:buChar char="•"/>
            </a:pPr>
            <a:r>
              <a:rPr lang="en-US" sz="2400" dirty="0" err="1">
                <a:latin typeface="Open Sans" charset="0"/>
                <a:ea typeface="Open Sans" charset="0"/>
                <a:cs typeface="Open Sans" charset="0"/>
              </a:rPr>
              <a:t>S</a:t>
            </a:r>
            <a:r>
              <a:rPr lang="uk-UA" sz="2400" dirty="0" err="1">
                <a:latin typeface="Open Sans" charset="0"/>
                <a:ea typeface="Open Sans" charset="0"/>
                <a:cs typeface="Open Sans" charset="0"/>
              </a:rPr>
              <a:t>tateless</a:t>
            </a:r>
            <a:r>
              <a:rPr lang="uk-UA" sz="2400" dirty="0">
                <a:latin typeface="Open Sans" charset="0"/>
                <a:ea typeface="Open Sans" charset="0"/>
                <a:cs typeface="Open Sans" charset="0"/>
              </a:rPr>
              <a:t> </a:t>
            </a:r>
            <a:r>
              <a:rPr lang="uk-UA" sz="2400" dirty="0" err="1">
                <a:latin typeface="Open Sans" charset="0"/>
                <a:ea typeface="Open Sans" charset="0"/>
                <a:cs typeface="Open Sans" charset="0"/>
              </a:rPr>
              <a:t>protocol</a:t>
            </a:r>
            <a:r>
              <a:rPr lang="en-US" sz="2400" dirty="0">
                <a:solidFill>
                  <a:srgbClr val="FF0000"/>
                </a:solidFill>
                <a:latin typeface="Open Sans" charset="0"/>
                <a:ea typeface="Open Sans" charset="0"/>
                <a:cs typeface="Open Sans" charset="0"/>
              </a:rPr>
              <a:t>				</a:t>
            </a:r>
          </a:p>
          <a:p>
            <a:pPr marL="342900" lvl="1" indent="-342900" defTabSz="360000">
              <a:buFont typeface="Arial" pitchFamily="34" charset="0"/>
              <a:buChar char="•"/>
            </a:pPr>
            <a:r>
              <a:rPr lang="uk-UA" sz="2400" dirty="0">
                <a:latin typeface="Open Sans" charset="0"/>
                <a:ea typeface="Open Sans" charset="0"/>
                <a:cs typeface="Open Sans" charset="0"/>
              </a:rPr>
              <a:t> </a:t>
            </a:r>
            <a:r>
              <a:rPr lang="en-US" sz="2400" dirty="0">
                <a:latin typeface="Open Sans" charset="0"/>
                <a:ea typeface="Open Sans" charset="0"/>
                <a:cs typeface="Open Sans" charset="0"/>
              </a:rPr>
              <a:t>AJAX</a:t>
            </a:r>
          </a:p>
          <a:p>
            <a:pPr marL="800100" lvl="2" indent="-342900" defTabSz="360000">
              <a:buFont typeface="Arial" pitchFamily="34" charset="0"/>
              <a:buChar char="•"/>
            </a:pPr>
            <a:r>
              <a:rPr lang="en-US" sz="2400" dirty="0">
                <a:latin typeface="Open Sans" charset="0"/>
                <a:ea typeface="Open Sans" charset="0"/>
                <a:cs typeface="Open Sans" charset="0"/>
              </a:rPr>
              <a:t>AJAX web application model</a:t>
            </a:r>
          </a:p>
          <a:p>
            <a:pPr marL="800100" lvl="2" indent="-342900" defTabSz="360000">
              <a:buFont typeface="Arial" pitchFamily="34" charset="0"/>
              <a:buChar char="•"/>
            </a:pPr>
            <a:r>
              <a:rPr lang="en-US" sz="2400" dirty="0">
                <a:latin typeface="Open Sans" charset="0"/>
                <a:ea typeface="Open Sans" charset="0"/>
                <a:cs typeface="Open Sans" charset="0"/>
              </a:rPr>
              <a:t>Create AJAX-request to server</a:t>
            </a:r>
          </a:p>
          <a:p>
            <a:pPr marL="800100" lvl="2" indent="-342900" defTabSz="360000">
              <a:buFont typeface="Arial" pitchFamily="34" charset="0"/>
              <a:buChar char="•"/>
            </a:pPr>
            <a:r>
              <a:rPr lang="en-US" sz="2400" dirty="0">
                <a:latin typeface="Open Sans" charset="0"/>
                <a:ea typeface="Open Sans" charset="0"/>
                <a:cs typeface="Open Sans" charset="0"/>
              </a:rPr>
              <a:t>Handling server response</a:t>
            </a:r>
          </a:p>
          <a:p>
            <a:pPr marL="800100" lvl="2" indent="-342900" defTabSz="360000">
              <a:buFont typeface="Arial" pitchFamily="34" charset="0"/>
              <a:buChar char="•"/>
            </a:pPr>
            <a:endParaRPr lang="en-US" sz="2400" dirty="0">
              <a:latin typeface="Open Sans" charset="0"/>
              <a:ea typeface="Open Sans" charset="0"/>
              <a:cs typeface="Open Sans" charset="0"/>
            </a:endParaRPr>
          </a:p>
          <a:p>
            <a:pPr marL="800100" lvl="2" indent="-342900" defTabSz="360000">
              <a:buFont typeface="Arial" pitchFamily="34" charset="0"/>
              <a:buChar char="•"/>
            </a:pPr>
            <a:endParaRPr lang="ru-RU" sz="2200" dirty="0">
              <a:latin typeface="Open Sans" charset="0"/>
              <a:ea typeface="Open Sans" charset="0"/>
              <a:cs typeface="Open Sans"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3916" y="1334518"/>
            <a:ext cx="11802140" cy="1594754"/>
          </a:xfrm>
        </p:spPr>
        <p:txBody>
          <a:bodyPr rtlCol="0">
            <a:normAutofit fontScale="92500" lnSpcReduction="20000"/>
          </a:bodyPr>
          <a:lstStyle/>
          <a:p>
            <a:pPr>
              <a:spcAft>
                <a:spcPts val="1200"/>
              </a:spcAft>
            </a:pPr>
            <a:r>
              <a:rPr lang="en-US" sz="2400" dirty="0"/>
              <a:t>The </a:t>
            </a:r>
            <a:r>
              <a:rPr lang="en-US" sz="2400" b="1" i="1" dirty="0" err="1">
                <a:solidFill>
                  <a:srgbClr val="7030A0"/>
                </a:solidFill>
              </a:rPr>
              <a:t>readyState</a:t>
            </a:r>
            <a:r>
              <a:rPr lang="en-US" sz="2400" dirty="0">
                <a:solidFill>
                  <a:srgbClr val="7030A0"/>
                </a:solidFill>
              </a:rPr>
              <a:t> </a:t>
            </a:r>
            <a:r>
              <a:rPr lang="en-US" sz="2400" dirty="0"/>
              <a:t>property holds the status of the </a:t>
            </a:r>
            <a:r>
              <a:rPr lang="en-US" sz="2400" dirty="0" err="1"/>
              <a:t>XMLHttpRequest</a:t>
            </a:r>
            <a:r>
              <a:rPr lang="en-US" sz="2400" dirty="0"/>
              <a:t>.</a:t>
            </a:r>
            <a:r>
              <a:rPr lang="en-US" sz="2400" dirty="0">
                <a:solidFill>
                  <a:schemeClr val="accent4">
                    <a:lumMod val="50000"/>
                  </a:schemeClr>
                </a:solidFill>
              </a:rPr>
              <a:t>	</a:t>
            </a:r>
            <a:endParaRPr lang="uk-UA" sz="2400" dirty="0">
              <a:solidFill>
                <a:schemeClr val="accent4">
                  <a:lumMod val="50000"/>
                </a:schemeClr>
              </a:solidFill>
            </a:endParaRPr>
          </a:p>
          <a:p>
            <a:pPr>
              <a:spcAft>
                <a:spcPts val="1200"/>
              </a:spcAft>
            </a:pPr>
            <a:r>
              <a:rPr lang="en-US" sz="2400" dirty="0"/>
              <a:t>The </a:t>
            </a:r>
            <a:r>
              <a:rPr lang="en-US" sz="2400" b="1" i="1" dirty="0" err="1">
                <a:solidFill>
                  <a:srgbClr val="7030A0"/>
                </a:solidFill>
              </a:rPr>
              <a:t>onreadystatechange</a:t>
            </a:r>
            <a:r>
              <a:rPr lang="en-US" sz="2400" dirty="0">
                <a:solidFill>
                  <a:srgbClr val="7030A0"/>
                </a:solidFill>
              </a:rPr>
              <a:t> </a:t>
            </a:r>
            <a:r>
              <a:rPr lang="en-US" sz="2400" dirty="0"/>
              <a:t>property defines a function to be executed when the </a:t>
            </a:r>
            <a:r>
              <a:rPr lang="en-US" sz="2400" i="1" dirty="0" err="1"/>
              <a:t>readyState</a:t>
            </a:r>
            <a:r>
              <a:rPr lang="en-US" sz="2400" dirty="0"/>
              <a:t> changes.</a:t>
            </a:r>
            <a:endParaRPr lang="uk-UA" sz="2400" dirty="0"/>
          </a:p>
          <a:p>
            <a:pPr>
              <a:spcAft>
                <a:spcPts val="1200"/>
              </a:spcAft>
            </a:pPr>
            <a:r>
              <a:rPr lang="en-US" sz="2400" dirty="0"/>
              <a:t>The </a:t>
            </a:r>
            <a:r>
              <a:rPr lang="en-US" sz="2400" b="1" i="1" dirty="0">
                <a:solidFill>
                  <a:srgbClr val="7030A0"/>
                </a:solidFill>
              </a:rPr>
              <a:t>status</a:t>
            </a:r>
            <a:r>
              <a:rPr lang="en-US" sz="2400" dirty="0">
                <a:solidFill>
                  <a:srgbClr val="7030A0"/>
                </a:solidFill>
              </a:rPr>
              <a:t> </a:t>
            </a:r>
            <a:r>
              <a:rPr lang="en-US" sz="2400" dirty="0"/>
              <a:t>property and the </a:t>
            </a:r>
            <a:r>
              <a:rPr lang="en-US" sz="2400" b="1" i="1" dirty="0" err="1">
                <a:solidFill>
                  <a:srgbClr val="7030A0"/>
                </a:solidFill>
              </a:rPr>
              <a:t>statusText</a:t>
            </a:r>
            <a:r>
              <a:rPr lang="en-US" sz="2400" dirty="0">
                <a:solidFill>
                  <a:srgbClr val="7030A0"/>
                </a:solidFill>
              </a:rPr>
              <a:t> </a:t>
            </a:r>
            <a:r>
              <a:rPr lang="en-US" sz="2400" dirty="0"/>
              <a:t>property holds the status of the </a:t>
            </a:r>
            <a:r>
              <a:rPr lang="en-US" sz="2400" dirty="0" err="1"/>
              <a:t>XMLHttpRequest</a:t>
            </a:r>
            <a:r>
              <a:rPr lang="en-US" sz="2400" dirty="0"/>
              <a:t> object.</a:t>
            </a:r>
          </a:p>
          <a:p>
            <a:pPr>
              <a:spcAft>
                <a:spcPts val="1200"/>
              </a:spcAft>
            </a:pPr>
            <a:endParaRPr lang="en-US" dirty="0"/>
          </a:p>
          <a:p>
            <a:pPr>
              <a:spcAft>
                <a:spcPts val="1200"/>
              </a:spcAft>
            </a:pPr>
            <a:endParaRPr lang="en-US" dirty="0"/>
          </a:p>
          <a:p>
            <a:pPr>
              <a:spcAft>
                <a:spcPts val="1200"/>
              </a:spcAft>
            </a:pPr>
            <a:endParaRPr lang="en-US" sz="2000" dirty="0">
              <a:latin typeface="Consolas" pitchFamily="49" charset="0"/>
              <a:cs typeface="Consolas" pitchFamily="49" charset="0"/>
            </a:endParaRP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79980"/>
            <a:ext cx="11565619" cy="525970"/>
          </a:xfrm>
        </p:spPr>
        <p:txBody>
          <a:bodyPr/>
          <a:lstStyle/>
          <a:p>
            <a:r>
              <a:rPr lang="en-US" sz="4400" b="1" dirty="0">
                <a:latin typeface="Proxima Nova Black" charset="0"/>
              </a:rPr>
              <a:t>STEP 3. HANDLING SERVER RESPONSE</a:t>
            </a:r>
          </a:p>
        </p:txBody>
      </p:sp>
      <p:sp>
        <p:nvSpPr>
          <p:cNvPr id="2" name="Прямоугольник 1"/>
          <p:cNvSpPr/>
          <p:nvPr/>
        </p:nvSpPr>
        <p:spPr>
          <a:xfrm>
            <a:off x="1150751" y="3078128"/>
            <a:ext cx="9654364" cy="3785652"/>
          </a:xfrm>
          <a:prstGeom prst="rect">
            <a:avLst/>
          </a:prstGeom>
        </p:spPr>
        <p:txBody>
          <a:bodyPr wrap="square">
            <a:spAutoFit/>
          </a:bodyPr>
          <a:lstStyle/>
          <a:p>
            <a:pPr>
              <a:buNone/>
            </a:pPr>
            <a:r>
              <a:rPr lang="en-US" sz="2000" dirty="0" err="1">
                <a:latin typeface="Consolas" pitchFamily="49" charset="0"/>
                <a:cs typeface="Consolas" pitchFamily="49" charset="0"/>
              </a:rPr>
              <a:t>ajaxRequest</a:t>
            </a:r>
            <a:r>
              <a:rPr lang="en-US" sz="2000" i="1" dirty="0" err="1">
                <a:latin typeface="Consolas" pitchFamily="49" charset="0"/>
                <a:cs typeface="Consolas" pitchFamily="49" charset="0"/>
              </a:rPr>
              <a:t>.</a:t>
            </a:r>
            <a:r>
              <a:rPr lang="en-US" sz="2000" b="1" i="1" dirty="0" err="1">
                <a:solidFill>
                  <a:srgbClr val="7030A0"/>
                </a:solidFill>
                <a:latin typeface="Consolas" pitchFamily="49" charset="0"/>
                <a:cs typeface="Consolas" pitchFamily="49" charset="0"/>
              </a:rPr>
              <a:t>onreadystatechange</a:t>
            </a:r>
            <a:r>
              <a:rPr lang="en-US" sz="2000" i="1" dirty="0">
                <a:latin typeface="Consolas" pitchFamily="49" charset="0"/>
                <a:cs typeface="Consolas" pitchFamily="49" charset="0"/>
              </a:rPr>
              <a:t> = function () { </a:t>
            </a:r>
          </a:p>
          <a:p>
            <a:pPr>
              <a:buNone/>
            </a:pPr>
            <a:r>
              <a:rPr lang="en-US" sz="2000" i="1" dirty="0">
                <a:latin typeface="Consolas" pitchFamily="49" charset="0"/>
                <a:cs typeface="Consolas" pitchFamily="49" charset="0"/>
              </a:rPr>
              <a:t>	if (</a:t>
            </a:r>
            <a:r>
              <a:rPr lang="en-US" sz="2000" dirty="0" err="1">
                <a:latin typeface="Consolas" pitchFamily="49" charset="0"/>
                <a:cs typeface="Consolas" pitchFamily="49" charset="0"/>
              </a:rPr>
              <a:t>ajaxRequest</a:t>
            </a:r>
            <a:r>
              <a:rPr lang="en-US" sz="2000" i="1" dirty="0" err="1">
                <a:latin typeface="Consolas" pitchFamily="49" charset="0"/>
                <a:cs typeface="Consolas" pitchFamily="49" charset="0"/>
              </a:rPr>
              <a:t>.</a:t>
            </a:r>
            <a:r>
              <a:rPr lang="en-US" sz="2000" b="1" i="1" dirty="0" err="1">
                <a:solidFill>
                  <a:srgbClr val="7030A0"/>
                </a:solidFill>
                <a:latin typeface="Consolas" pitchFamily="49" charset="0"/>
                <a:cs typeface="Consolas" pitchFamily="49" charset="0"/>
              </a:rPr>
              <a:t>readyState</a:t>
            </a:r>
            <a:r>
              <a:rPr lang="en-US" sz="2000" i="1" dirty="0">
                <a:latin typeface="Consolas" pitchFamily="49" charset="0"/>
                <a:cs typeface="Consolas" pitchFamily="49" charset="0"/>
              </a:rPr>
              <a:t> &lt; 4)       </a:t>
            </a:r>
          </a:p>
          <a:p>
            <a:pPr>
              <a:buNone/>
            </a:pPr>
            <a:r>
              <a:rPr lang="en-US" sz="2000" i="1" dirty="0">
                <a:solidFill>
                  <a:schemeClr val="bg1">
                    <a:lumMod val="65000"/>
                  </a:schemeClr>
                </a:solidFill>
                <a:latin typeface="Consolas" pitchFamily="49" charset="0"/>
                <a:cs typeface="Consolas" pitchFamily="49" charset="0"/>
              </a:rPr>
              <a:t>	// while waiting response from server</a:t>
            </a:r>
            <a:endParaRPr lang="uk-UA" sz="2000" dirty="0">
              <a:solidFill>
                <a:schemeClr val="bg1">
                  <a:lumMod val="65000"/>
                </a:schemeClr>
              </a:solidFill>
              <a:latin typeface="Consolas" pitchFamily="49" charset="0"/>
              <a:cs typeface="Consolas" pitchFamily="49" charset="0"/>
            </a:endParaRPr>
          </a:p>
          <a:p>
            <a:pPr>
              <a:buNone/>
            </a:pPr>
            <a:r>
              <a:rPr lang="en-US" sz="2000" i="1" dirty="0">
                <a:latin typeface="Consolas" pitchFamily="49" charset="0"/>
                <a:cs typeface="Consolas" pitchFamily="49" charset="0"/>
              </a:rPr>
              <a:t>	</a:t>
            </a:r>
            <a:r>
              <a:rPr lang="en-US" sz="2000" i="1" dirty="0" err="1">
                <a:latin typeface="Consolas" pitchFamily="49" charset="0"/>
                <a:cs typeface="Consolas" pitchFamily="49" charset="0"/>
              </a:rPr>
              <a:t>document.</a:t>
            </a:r>
            <a:r>
              <a:rPr lang="en-US" sz="2000" i="1" dirty="0" err="1">
                <a:solidFill>
                  <a:srgbClr val="0070C0"/>
                </a:solidFill>
                <a:latin typeface="Consolas" pitchFamily="49" charset="0"/>
                <a:cs typeface="Consolas" pitchFamily="49" charset="0"/>
              </a:rPr>
              <a:t>getElementById</a:t>
            </a:r>
            <a:r>
              <a:rPr lang="en-US" sz="2000" i="1" dirty="0">
                <a:latin typeface="Consolas" pitchFamily="49" charset="0"/>
                <a:cs typeface="Consolas" pitchFamily="49" charset="0"/>
              </a:rPr>
              <a:t>('div1').</a:t>
            </a:r>
            <a:r>
              <a:rPr lang="en-US" sz="2000" i="1" dirty="0" err="1">
                <a:latin typeface="Consolas" pitchFamily="49" charset="0"/>
                <a:cs typeface="Consolas" pitchFamily="49" charset="0"/>
              </a:rPr>
              <a:t>innerHTML</a:t>
            </a:r>
            <a:r>
              <a:rPr lang="en-US" sz="2000" i="1" dirty="0">
                <a:latin typeface="Consolas" pitchFamily="49" charset="0"/>
                <a:cs typeface="Consolas" pitchFamily="49" charset="0"/>
              </a:rPr>
              <a:t> = "Loading...";</a:t>
            </a:r>
          </a:p>
          <a:p>
            <a:pPr>
              <a:buNone/>
            </a:pPr>
            <a:r>
              <a:rPr lang="en-US" sz="2000" i="1" dirty="0">
                <a:latin typeface="Consolas" pitchFamily="49" charset="0"/>
                <a:cs typeface="Consolas" pitchFamily="49" charset="0"/>
              </a:rPr>
              <a:t>} else if  (</a:t>
            </a:r>
            <a:r>
              <a:rPr lang="en-US" sz="2000" dirty="0" err="1">
                <a:latin typeface="Consolas" pitchFamily="49" charset="0"/>
                <a:cs typeface="Consolas" pitchFamily="49" charset="0"/>
              </a:rPr>
              <a:t>ajaxRequest</a:t>
            </a:r>
            <a:r>
              <a:rPr lang="en-US" sz="2000" i="1" dirty="0" err="1">
                <a:latin typeface="Consolas" pitchFamily="49" charset="0"/>
                <a:cs typeface="Consolas" pitchFamily="49" charset="0"/>
              </a:rPr>
              <a:t>.</a:t>
            </a:r>
            <a:r>
              <a:rPr lang="en-US" sz="2000" b="1" i="1" dirty="0" err="1">
                <a:solidFill>
                  <a:srgbClr val="7030A0"/>
                </a:solidFill>
                <a:latin typeface="Consolas" pitchFamily="49" charset="0"/>
                <a:cs typeface="Consolas" pitchFamily="49" charset="0"/>
              </a:rPr>
              <a:t>readyState</a:t>
            </a:r>
            <a:r>
              <a:rPr lang="en-US" sz="2000" i="1" dirty="0">
                <a:latin typeface="Consolas" pitchFamily="49" charset="0"/>
                <a:cs typeface="Consolas" pitchFamily="49" charset="0"/>
              </a:rPr>
              <a:t> === 4) {   </a:t>
            </a:r>
          </a:p>
          <a:p>
            <a:pPr>
              <a:buNone/>
            </a:pPr>
            <a:r>
              <a:rPr lang="en-US" sz="2000" i="1" dirty="0">
                <a:latin typeface="Consolas" pitchFamily="49" charset="0"/>
                <a:cs typeface="Consolas" pitchFamily="49" charset="0"/>
              </a:rPr>
              <a:t>	 </a:t>
            </a:r>
            <a:r>
              <a:rPr lang="en-US" sz="2000" i="1" dirty="0">
                <a:solidFill>
                  <a:schemeClr val="bg1">
                    <a:lumMod val="65000"/>
                  </a:schemeClr>
                </a:solidFill>
                <a:latin typeface="Consolas" pitchFamily="49" charset="0"/>
                <a:cs typeface="Consolas" pitchFamily="49" charset="0"/>
              </a:rPr>
              <a:t>// 4 = Response from server has been completely loaded.</a:t>
            </a:r>
            <a:endParaRPr lang="uk-UA" sz="2000" dirty="0">
              <a:solidFill>
                <a:schemeClr val="bg1">
                  <a:lumMod val="65000"/>
                </a:schemeClr>
              </a:solidFill>
              <a:latin typeface="Consolas" pitchFamily="49" charset="0"/>
              <a:cs typeface="Consolas" pitchFamily="49" charset="0"/>
            </a:endParaRPr>
          </a:p>
          <a:p>
            <a:pPr>
              <a:buNone/>
            </a:pPr>
            <a:r>
              <a:rPr lang="en-US" sz="2000" i="1" dirty="0">
                <a:latin typeface="Consolas" pitchFamily="49" charset="0"/>
                <a:cs typeface="Consolas" pitchFamily="49" charset="0"/>
              </a:rPr>
              <a:t>	if (</a:t>
            </a:r>
            <a:r>
              <a:rPr lang="en-US" sz="2000" dirty="0" err="1">
                <a:latin typeface="Consolas" pitchFamily="49" charset="0"/>
                <a:cs typeface="Consolas" pitchFamily="49" charset="0"/>
              </a:rPr>
              <a:t>ajaxRequest</a:t>
            </a:r>
            <a:r>
              <a:rPr lang="en-US" sz="2000" i="1" dirty="0" err="1">
                <a:latin typeface="Consolas" pitchFamily="49" charset="0"/>
                <a:cs typeface="Consolas" pitchFamily="49" charset="0"/>
              </a:rPr>
              <a:t>.</a:t>
            </a:r>
            <a:r>
              <a:rPr lang="en-US" sz="2000" b="1" i="1" dirty="0" err="1">
                <a:solidFill>
                  <a:srgbClr val="7030A0"/>
                </a:solidFill>
                <a:latin typeface="Consolas" pitchFamily="49" charset="0"/>
                <a:cs typeface="Consolas" pitchFamily="49" charset="0"/>
              </a:rPr>
              <a:t>status</a:t>
            </a:r>
            <a:r>
              <a:rPr lang="en-US" sz="2000" i="1" dirty="0">
                <a:latin typeface="Consolas" pitchFamily="49" charset="0"/>
                <a:cs typeface="Consolas" pitchFamily="49" charset="0"/>
              </a:rPr>
              <a:t> == 200)  { </a:t>
            </a:r>
          </a:p>
          <a:p>
            <a:pPr>
              <a:buNone/>
            </a:pPr>
            <a:r>
              <a:rPr lang="en-US" sz="2000" i="1" dirty="0">
                <a:solidFill>
                  <a:schemeClr val="bg1">
                    <a:lumMod val="65000"/>
                  </a:schemeClr>
                </a:solidFill>
                <a:latin typeface="Consolas" pitchFamily="49" charset="0"/>
                <a:cs typeface="Consolas" pitchFamily="49" charset="0"/>
              </a:rPr>
              <a:t>	// http status is 200 - successful</a:t>
            </a:r>
            <a:endParaRPr lang="uk-UA" sz="2000" dirty="0">
              <a:solidFill>
                <a:schemeClr val="bg1">
                  <a:lumMod val="65000"/>
                </a:schemeClr>
              </a:solidFill>
              <a:latin typeface="Consolas" pitchFamily="49" charset="0"/>
              <a:cs typeface="Consolas" pitchFamily="49" charset="0"/>
            </a:endParaRPr>
          </a:p>
          <a:p>
            <a:pPr>
              <a:buNone/>
            </a:pPr>
            <a:r>
              <a:rPr lang="en-US" sz="2000" i="1" dirty="0">
                <a:latin typeface="Consolas" pitchFamily="49" charset="0"/>
                <a:cs typeface="Consolas" pitchFamily="49" charset="0"/>
              </a:rPr>
              <a:t>		</a:t>
            </a:r>
            <a:r>
              <a:rPr lang="en-US" sz="2000" i="1" dirty="0" err="1">
                <a:latin typeface="Consolas" pitchFamily="49" charset="0"/>
                <a:cs typeface="Consolas" pitchFamily="49" charset="0"/>
              </a:rPr>
              <a:t>document.</a:t>
            </a:r>
            <a:r>
              <a:rPr lang="en-US" sz="2000" i="1" dirty="0" err="1">
                <a:solidFill>
                  <a:srgbClr val="0070C0"/>
                </a:solidFill>
                <a:latin typeface="Consolas" pitchFamily="49" charset="0"/>
                <a:cs typeface="Consolas" pitchFamily="49" charset="0"/>
              </a:rPr>
              <a:t>getElementById</a:t>
            </a:r>
            <a:r>
              <a:rPr lang="en-US" sz="2000" i="1" dirty="0">
                <a:latin typeface="Consolas" pitchFamily="49" charset="0"/>
                <a:cs typeface="Consolas" pitchFamily="49" charset="0"/>
              </a:rPr>
              <a:t>('div1').</a:t>
            </a:r>
            <a:r>
              <a:rPr lang="en-US" sz="2000" i="1" dirty="0" err="1">
                <a:latin typeface="Consolas" pitchFamily="49" charset="0"/>
                <a:cs typeface="Consolas" pitchFamily="49" charset="0"/>
              </a:rPr>
              <a:t>innerHTML</a:t>
            </a:r>
            <a:r>
              <a:rPr lang="en-US" sz="2000" i="1" dirty="0">
                <a:latin typeface="Consolas" pitchFamily="49" charset="0"/>
                <a:cs typeface="Consolas" pitchFamily="49" charset="0"/>
              </a:rPr>
              <a:t> = 				</a:t>
            </a:r>
            <a:r>
              <a:rPr lang="en-US" sz="2000" dirty="0" err="1">
                <a:latin typeface="Consolas" pitchFamily="49" charset="0"/>
                <a:cs typeface="Consolas" pitchFamily="49" charset="0"/>
              </a:rPr>
              <a:t>ajaxRequest</a:t>
            </a:r>
            <a:r>
              <a:rPr lang="en-US" sz="2000" i="1" dirty="0" err="1">
                <a:latin typeface="Consolas" pitchFamily="49" charset="0"/>
                <a:cs typeface="Consolas" pitchFamily="49" charset="0"/>
              </a:rPr>
              <a:t>.</a:t>
            </a:r>
            <a:r>
              <a:rPr lang="en-US" sz="2000" i="1" dirty="0" err="1">
                <a:solidFill>
                  <a:srgbClr val="7030A0"/>
                </a:solidFill>
                <a:latin typeface="Consolas" pitchFamily="49" charset="0"/>
                <a:cs typeface="Consolas" pitchFamily="49" charset="0"/>
              </a:rPr>
              <a:t>responseText</a:t>
            </a:r>
            <a:r>
              <a:rPr lang="en-US" sz="2000" i="1" dirty="0">
                <a:latin typeface="Consolas" pitchFamily="49" charset="0"/>
                <a:cs typeface="Consolas" pitchFamily="49" charset="0"/>
              </a:rPr>
              <a:t>; </a:t>
            </a:r>
          </a:p>
          <a:p>
            <a:pPr>
              <a:buNone/>
            </a:pPr>
            <a:r>
              <a:rPr lang="en-US" sz="2000" i="1" dirty="0">
                <a:latin typeface="Consolas" pitchFamily="49" charset="0"/>
                <a:cs typeface="Consolas" pitchFamily="49" charset="0"/>
              </a:rPr>
              <a:t>	}</a:t>
            </a:r>
            <a:endParaRPr lang="uk-UA" sz="2000" dirty="0">
              <a:latin typeface="Consolas" pitchFamily="49" charset="0"/>
              <a:cs typeface="Consolas" pitchFamily="49" charset="0"/>
            </a:endParaRPr>
          </a:p>
          <a:p>
            <a:pPr>
              <a:buNone/>
            </a:pPr>
            <a:r>
              <a:rPr lang="en-US" sz="2000" i="1" dirty="0">
                <a:latin typeface="Consolas" pitchFamily="49" charset="0"/>
                <a:cs typeface="Consolas" pitchFamily="49" charset="0"/>
              </a:rPr>
              <a:t>}</a:t>
            </a:r>
            <a:endParaRPr lang="uk-UA" sz="2000" dirty="0">
              <a:latin typeface="Consolas" pitchFamily="49" charset="0"/>
              <a:cs typeface="Consolas" pitchFamily="49" charset="0"/>
            </a:endParaRPr>
          </a:p>
        </p:txBody>
      </p:sp>
      <p:sp>
        <p:nvSpPr>
          <p:cNvPr id="3" name="Прямоугольник 2"/>
          <p:cNvSpPr/>
          <p:nvPr/>
        </p:nvSpPr>
        <p:spPr>
          <a:xfrm>
            <a:off x="444422" y="3078128"/>
            <a:ext cx="527127" cy="400110"/>
          </a:xfrm>
          <a:prstGeom prst="rect">
            <a:avLst/>
          </a:prstGeom>
        </p:spPr>
        <p:txBody>
          <a:bodyPr wrap="square">
            <a:spAutoFit/>
          </a:bodyPr>
          <a:lstStyle/>
          <a:p>
            <a:r>
              <a:rPr lang="en-US" sz="2000" b="1" dirty="0">
                <a:latin typeface="Consolas" pitchFamily="49" charset="0"/>
                <a:cs typeface="Consolas" pitchFamily="49" charset="0"/>
              </a:rPr>
              <a:t>3)</a:t>
            </a:r>
            <a:endParaRPr lang="ru-RU" sz="2000" b="1" dirty="0"/>
          </a:p>
        </p:txBody>
      </p:sp>
    </p:spTree>
    <p:extLst>
      <p:ext uri="{BB962C8B-B14F-4D97-AF65-F5344CB8AC3E}">
        <p14:creationId xmlns:p14="http://schemas.microsoft.com/office/powerpoint/2010/main" val="1939286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3490" y="1339845"/>
            <a:ext cx="11494709" cy="4710086"/>
          </a:xfrm>
        </p:spPr>
        <p:txBody>
          <a:bodyPr rtlCol="0">
            <a:noAutofit/>
          </a:bodyPr>
          <a:lstStyle/>
          <a:p>
            <a:pPr>
              <a:spcBef>
                <a:spcPts val="600"/>
              </a:spcBef>
            </a:pPr>
            <a:r>
              <a:rPr lang="en-US" sz="2400" b="1" dirty="0">
                <a:solidFill>
                  <a:srgbClr val="7030A0"/>
                </a:solidFill>
              </a:rPr>
              <a:t>0</a:t>
            </a:r>
            <a:r>
              <a:rPr lang="en-US" sz="2400" dirty="0"/>
              <a:t> – UNSENT – initial state.</a:t>
            </a:r>
          </a:p>
          <a:p>
            <a:pPr>
              <a:spcBef>
                <a:spcPts val="600"/>
              </a:spcBef>
            </a:pPr>
            <a:endParaRPr lang="uk-UA" sz="2400" dirty="0"/>
          </a:p>
          <a:p>
            <a:pPr>
              <a:spcBef>
                <a:spcPts val="600"/>
              </a:spcBef>
            </a:pPr>
            <a:r>
              <a:rPr lang="en-US" sz="2400" b="1" dirty="0">
                <a:solidFill>
                  <a:srgbClr val="7030A0"/>
                </a:solidFill>
              </a:rPr>
              <a:t>1</a:t>
            </a:r>
            <a:r>
              <a:rPr lang="en-US" sz="2400" dirty="0"/>
              <a:t> – OPENED – called open</a:t>
            </a:r>
          </a:p>
          <a:p>
            <a:pPr>
              <a:spcBef>
                <a:spcPts val="600"/>
              </a:spcBef>
            </a:pPr>
            <a:endParaRPr lang="uk-UA" sz="2400" dirty="0"/>
          </a:p>
          <a:p>
            <a:pPr>
              <a:spcBef>
                <a:spcPts val="600"/>
              </a:spcBef>
            </a:pPr>
            <a:r>
              <a:rPr lang="en-US" sz="2400" b="1" dirty="0">
                <a:solidFill>
                  <a:srgbClr val="7030A0"/>
                </a:solidFill>
              </a:rPr>
              <a:t>2</a:t>
            </a:r>
            <a:r>
              <a:rPr lang="en-US" sz="2400" dirty="0"/>
              <a:t> - HEADERS_RECEIVED – received headers</a:t>
            </a:r>
          </a:p>
          <a:p>
            <a:pPr>
              <a:spcBef>
                <a:spcPts val="600"/>
              </a:spcBef>
            </a:pPr>
            <a:endParaRPr lang="uk-UA" sz="2400" dirty="0"/>
          </a:p>
          <a:p>
            <a:pPr>
              <a:spcBef>
                <a:spcPts val="600"/>
              </a:spcBef>
            </a:pPr>
            <a:r>
              <a:rPr lang="en-US" sz="2400" b="1" dirty="0">
                <a:solidFill>
                  <a:srgbClr val="7030A0"/>
                </a:solidFill>
              </a:rPr>
              <a:t>3</a:t>
            </a:r>
            <a:r>
              <a:rPr lang="en-US" sz="2400" dirty="0"/>
              <a:t> – LOADING – body being loaded (regular data packet received)</a:t>
            </a:r>
          </a:p>
          <a:p>
            <a:pPr>
              <a:spcBef>
                <a:spcPts val="600"/>
              </a:spcBef>
            </a:pPr>
            <a:endParaRPr lang="uk-UA" sz="2400" dirty="0"/>
          </a:p>
          <a:p>
            <a:pPr>
              <a:spcBef>
                <a:spcPts val="600"/>
              </a:spcBef>
            </a:pPr>
            <a:r>
              <a:rPr lang="en-US" sz="2400" b="1" dirty="0">
                <a:solidFill>
                  <a:srgbClr val="7030A0"/>
                </a:solidFill>
              </a:rPr>
              <a:t>4</a:t>
            </a:r>
            <a:r>
              <a:rPr lang="en-US" sz="2400" dirty="0"/>
              <a:t> – DONE – request completed</a:t>
            </a:r>
            <a:endParaRPr lang="uk-UA" sz="2400" dirty="0"/>
          </a:p>
          <a:p>
            <a:pPr>
              <a:spcBef>
                <a:spcPts val="600"/>
              </a:spcBef>
            </a:pPr>
            <a:endParaRPr lang="uk-UA" sz="2400" dirty="0"/>
          </a:p>
          <a:p>
            <a:pPr>
              <a:spcBef>
                <a:spcPts val="600"/>
              </a:spcBef>
            </a:pPr>
            <a:r>
              <a:rPr lang="en-US" sz="2400" dirty="0"/>
              <a:t>The request passes the states in the order 0 → 1 → 2 → 3 →… → 3 → 4, state 3 is repeated every time the next data packet is received over the network.</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READYSTATE PROPERTIES</a:t>
            </a:r>
            <a:endParaRPr lang="en-US" sz="4400" b="1" dirty="0">
              <a:solidFill>
                <a:schemeClr val="accent4">
                  <a:lumMod val="50000"/>
                </a:schemeClr>
              </a:solidFill>
              <a:latin typeface="Proxima Nova Black" charset="0"/>
            </a:endParaRPr>
          </a:p>
        </p:txBody>
      </p:sp>
    </p:spTree>
    <p:extLst>
      <p:ext uri="{BB962C8B-B14F-4D97-AF65-F5344CB8AC3E}">
        <p14:creationId xmlns:p14="http://schemas.microsoft.com/office/powerpoint/2010/main" val="3975879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3490" y="1201616"/>
            <a:ext cx="11494709" cy="4710086"/>
          </a:xfrm>
        </p:spPr>
        <p:txBody>
          <a:bodyPr rtlCol="0">
            <a:normAutofit/>
          </a:bodyPr>
          <a:lstStyle/>
          <a:p>
            <a:pPr lvl="0">
              <a:lnSpc>
                <a:spcPct val="150000"/>
              </a:lnSpc>
            </a:pPr>
            <a:r>
              <a:rPr lang="uk-UA" sz="2400" b="1" dirty="0" err="1">
                <a:solidFill>
                  <a:srgbClr val="7030A0"/>
                </a:solidFill>
              </a:rPr>
              <a:t>Loadstart</a:t>
            </a:r>
            <a:r>
              <a:rPr lang="uk-UA" sz="2400" dirty="0">
                <a:solidFill>
                  <a:srgbClr val="7030A0"/>
                </a:solidFill>
              </a:rPr>
              <a:t> </a:t>
            </a:r>
            <a:r>
              <a:rPr lang="uk-UA" sz="2400" dirty="0"/>
              <a:t>– </a:t>
            </a:r>
            <a:r>
              <a:rPr lang="en-US" sz="2400" dirty="0"/>
              <a:t>request started</a:t>
            </a:r>
            <a:endParaRPr lang="uk-UA" sz="2400" dirty="0"/>
          </a:p>
          <a:p>
            <a:pPr lvl="0">
              <a:lnSpc>
                <a:spcPct val="150000"/>
              </a:lnSpc>
            </a:pPr>
            <a:r>
              <a:rPr lang="uk-UA" sz="2400" b="1" dirty="0" err="1">
                <a:solidFill>
                  <a:srgbClr val="7030A0"/>
                </a:solidFill>
              </a:rPr>
              <a:t>Progress</a:t>
            </a:r>
            <a:r>
              <a:rPr lang="uk-UA" sz="2400" dirty="0">
                <a:solidFill>
                  <a:srgbClr val="7030A0"/>
                </a:solidFill>
              </a:rPr>
              <a:t> </a:t>
            </a:r>
            <a:r>
              <a:rPr lang="uk-UA" sz="2400" dirty="0"/>
              <a:t>– </a:t>
            </a:r>
            <a:r>
              <a:rPr lang="en-US" sz="2400" dirty="0"/>
              <a:t>the browser received another data packet</a:t>
            </a:r>
            <a:endParaRPr lang="uk-UA" sz="2400" dirty="0"/>
          </a:p>
          <a:p>
            <a:pPr lvl="0">
              <a:lnSpc>
                <a:spcPct val="150000"/>
              </a:lnSpc>
            </a:pPr>
            <a:r>
              <a:rPr lang="uk-UA" sz="2400" b="1" dirty="0" err="1">
                <a:solidFill>
                  <a:srgbClr val="7030A0"/>
                </a:solidFill>
              </a:rPr>
              <a:t>Abort</a:t>
            </a:r>
            <a:r>
              <a:rPr lang="uk-UA" sz="2400" dirty="0">
                <a:solidFill>
                  <a:srgbClr val="7030A0"/>
                </a:solidFill>
              </a:rPr>
              <a:t> </a:t>
            </a:r>
            <a:r>
              <a:rPr lang="uk-UA" sz="2400" dirty="0"/>
              <a:t>– </a:t>
            </a:r>
            <a:r>
              <a:rPr lang="en-US" sz="2400" dirty="0"/>
              <a:t>request canceled</a:t>
            </a:r>
            <a:endParaRPr lang="uk-UA" sz="2400" dirty="0"/>
          </a:p>
          <a:p>
            <a:pPr lvl="0">
              <a:lnSpc>
                <a:spcPct val="150000"/>
              </a:lnSpc>
            </a:pPr>
            <a:r>
              <a:rPr lang="uk-UA" sz="2400" b="1" dirty="0" err="1">
                <a:solidFill>
                  <a:srgbClr val="7030A0"/>
                </a:solidFill>
              </a:rPr>
              <a:t>Error</a:t>
            </a:r>
            <a:r>
              <a:rPr lang="uk-UA" sz="2400" dirty="0">
                <a:solidFill>
                  <a:srgbClr val="7030A0"/>
                </a:solidFill>
              </a:rPr>
              <a:t> </a:t>
            </a:r>
            <a:r>
              <a:rPr lang="uk-UA" sz="2400" dirty="0"/>
              <a:t>– </a:t>
            </a:r>
            <a:r>
              <a:rPr lang="en-US" sz="2400" dirty="0"/>
              <a:t>an error occurred</a:t>
            </a:r>
            <a:endParaRPr lang="uk-UA" sz="2400" dirty="0"/>
          </a:p>
          <a:p>
            <a:pPr lvl="0">
              <a:lnSpc>
                <a:spcPct val="150000"/>
              </a:lnSpc>
            </a:pPr>
            <a:r>
              <a:rPr lang="uk-UA" sz="2400" b="1" dirty="0" err="1">
                <a:solidFill>
                  <a:srgbClr val="7030A0"/>
                </a:solidFill>
              </a:rPr>
              <a:t>Load</a:t>
            </a:r>
            <a:r>
              <a:rPr lang="uk-UA" sz="2400" dirty="0">
                <a:solidFill>
                  <a:srgbClr val="7030A0"/>
                </a:solidFill>
              </a:rPr>
              <a:t> </a:t>
            </a:r>
            <a:r>
              <a:rPr lang="uk-UA" sz="2400" dirty="0"/>
              <a:t>– </a:t>
            </a:r>
            <a:r>
              <a:rPr lang="en-US" sz="2400" dirty="0"/>
              <a:t>the request was successfully (no error) completed</a:t>
            </a:r>
            <a:endParaRPr lang="uk-UA" sz="2400" dirty="0"/>
          </a:p>
          <a:p>
            <a:pPr lvl="0">
              <a:lnSpc>
                <a:spcPct val="150000"/>
              </a:lnSpc>
            </a:pPr>
            <a:r>
              <a:rPr lang="uk-UA" sz="2400" b="1" dirty="0" err="1">
                <a:solidFill>
                  <a:srgbClr val="7030A0"/>
                </a:solidFill>
              </a:rPr>
              <a:t>Timeout</a:t>
            </a:r>
            <a:r>
              <a:rPr lang="uk-UA" sz="2400" dirty="0">
                <a:solidFill>
                  <a:srgbClr val="7030A0"/>
                </a:solidFill>
              </a:rPr>
              <a:t> </a:t>
            </a:r>
            <a:r>
              <a:rPr lang="uk-UA" sz="2400" dirty="0"/>
              <a:t>– </a:t>
            </a:r>
            <a:r>
              <a:rPr lang="en-US" sz="2400" dirty="0"/>
              <a:t>request completed by timeout</a:t>
            </a:r>
            <a:endParaRPr lang="uk-UA" sz="2400" dirty="0"/>
          </a:p>
          <a:p>
            <a:pPr lvl="0">
              <a:lnSpc>
                <a:spcPct val="150000"/>
              </a:lnSpc>
            </a:pPr>
            <a:r>
              <a:rPr lang="uk-UA" sz="2400" b="1" dirty="0" err="1">
                <a:solidFill>
                  <a:srgbClr val="7030A0"/>
                </a:solidFill>
              </a:rPr>
              <a:t>Loadend</a:t>
            </a:r>
            <a:r>
              <a:rPr lang="uk-UA" sz="2400" dirty="0">
                <a:solidFill>
                  <a:srgbClr val="7030A0"/>
                </a:solidFill>
              </a:rPr>
              <a:t> </a:t>
            </a:r>
            <a:r>
              <a:rPr lang="uk-UA" sz="2400" dirty="0"/>
              <a:t>- </a:t>
            </a:r>
            <a:r>
              <a:rPr lang="en-US" sz="2400" dirty="0"/>
              <a:t>request completed (successful or unsuccessful)</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EVENTS DURING REQUEST PROCESSING</a:t>
            </a:r>
          </a:p>
        </p:txBody>
      </p:sp>
    </p:spTree>
    <p:extLst>
      <p:ext uri="{BB962C8B-B14F-4D97-AF65-F5344CB8AC3E}">
        <p14:creationId xmlns:p14="http://schemas.microsoft.com/office/powerpoint/2010/main" val="36190406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Таблица 1"/>
          <p:cNvGraphicFramePr>
            <a:graphicFrameLocks noGrp="1"/>
          </p:cNvGraphicFramePr>
          <p:nvPr>
            <p:extLst>
              <p:ext uri="{D42A27DB-BD31-4B8C-83A1-F6EECF244321}">
                <p14:modId xmlns:p14="http://schemas.microsoft.com/office/powerpoint/2010/main" val="4003586877"/>
              </p:ext>
            </p:extLst>
          </p:nvPr>
        </p:nvGraphicFramePr>
        <p:xfrm>
          <a:off x="711459" y="1474327"/>
          <a:ext cx="10274041" cy="4704984"/>
        </p:xfrm>
        <a:graphic>
          <a:graphicData uri="http://schemas.openxmlformats.org/drawingml/2006/table">
            <a:tbl>
              <a:tblPr>
                <a:tableStyleId>{16D9F66E-5EB9-4882-86FB-DCBF35E3C3E4}</a:tableStyleId>
              </a:tblPr>
              <a:tblGrid>
                <a:gridCol w="4127241">
                  <a:extLst>
                    <a:ext uri="{9D8B030D-6E8A-4147-A177-3AD203B41FA5}">
                      <a16:colId xmlns:a16="http://schemas.microsoft.com/office/drawing/2014/main" val="20000"/>
                    </a:ext>
                  </a:extLst>
                </a:gridCol>
                <a:gridCol w="6146800">
                  <a:extLst>
                    <a:ext uri="{9D8B030D-6E8A-4147-A177-3AD203B41FA5}">
                      <a16:colId xmlns:a16="http://schemas.microsoft.com/office/drawing/2014/main" val="20001"/>
                    </a:ext>
                  </a:extLst>
                </a:gridCol>
              </a:tblGrid>
              <a:tr h="367755">
                <a:tc>
                  <a:txBody>
                    <a:bodyPr/>
                    <a:lstStyle/>
                    <a:p>
                      <a:pPr>
                        <a:lnSpc>
                          <a:spcPct val="150000"/>
                        </a:lnSpc>
                      </a:pPr>
                      <a:r>
                        <a:rPr lang="en-US" sz="2000" b="1" dirty="0">
                          <a:effectLst/>
                        </a:rPr>
                        <a:t>Method</a:t>
                      </a:r>
                    </a:p>
                  </a:txBody>
                  <a:tcPr marL="75433" marR="75433" marT="37716" marB="37716" anchor="ctr"/>
                </a:tc>
                <a:tc>
                  <a:txBody>
                    <a:bodyPr/>
                    <a:lstStyle/>
                    <a:p>
                      <a:pPr>
                        <a:lnSpc>
                          <a:spcPct val="150000"/>
                        </a:lnSpc>
                      </a:pPr>
                      <a:r>
                        <a:rPr lang="en-US" sz="2000" b="1" dirty="0">
                          <a:effectLst/>
                        </a:rPr>
                        <a:t>Description</a:t>
                      </a:r>
                    </a:p>
                  </a:txBody>
                  <a:tcPr marL="75433" marR="75433" marT="37716" marB="37716" anchor="ctr"/>
                </a:tc>
                <a:extLst>
                  <a:ext uri="{0D108BD9-81ED-4DB2-BD59-A6C34878D82A}">
                    <a16:rowId xmlns:a16="http://schemas.microsoft.com/office/drawing/2014/main" val="10000"/>
                  </a:ext>
                </a:extLst>
              </a:tr>
              <a:tr h="367755">
                <a:tc>
                  <a:txBody>
                    <a:bodyPr/>
                    <a:lstStyle/>
                    <a:p>
                      <a:pPr>
                        <a:lnSpc>
                          <a:spcPct val="150000"/>
                        </a:lnSpc>
                      </a:pPr>
                      <a:r>
                        <a:rPr lang="en-US" sz="2000" b="1" dirty="0">
                          <a:solidFill>
                            <a:srgbClr val="7030A0"/>
                          </a:solidFill>
                        </a:rPr>
                        <a:t>new </a:t>
                      </a:r>
                      <a:r>
                        <a:rPr lang="en-US" sz="2000" b="1" dirty="0" err="1">
                          <a:solidFill>
                            <a:srgbClr val="7030A0"/>
                          </a:solidFill>
                        </a:rPr>
                        <a:t>XMLHttpRequest</a:t>
                      </a:r>
                      <a:r>
                        <a:rPr lang="en-US" sz="2000" b="1" dirty="0">
                          <a:solidFill>
                            <a:srgbClr val="7030A0"/>
                          </a:solidFill>
                        </a:rPr>
                        <a:t>()</a:t>
                      </a:r>
                    </a:p>
                  </a:txBody>
                  <a:tcPr marL="75433" marR="75433" marT="37716" marB="37716" anchor="ctr"/>
                </a:tc>
                <a:tc>
                  <a:txBody>
                    <a:bodyPr/>
                    <a:lstStyle/>
                    <a:p>
                      <a:pPr>
                        <a:lnSpc>
                          <a:spcPct val="150000"/>
                        </a:lnSpc>
                      </a:pPr>
                      <a:r>
                        <a:rPr lang="en-US" sz="2000" dirty="0"/>
                        <a:t>Creates a new </a:t>
                      </a:r>
                      <a:r>
                        <a:rPr lang="en-US" sz="2000" dirty="0" err="1"/>
                        <a:t>XMLHttpRequest</a:t>
                      </a:r>
                      <a:r>
                        <a:rPr lang="en-US" sz="2000" dirty="0"/>
                        <a:t> object</a:t>
                      </a:r>
                    </a:p>
                  </a:txBody>
                  <a:tcPr marL="75433" marR="75433" marT="37716" marB="37716" anchor="ctr"/>
                </a:tc>
                <a:extLst>
                  <a:ext uri="{0D108BD9-81ED-4DB2-BD59-A6C34878D82A}">
                    <a16:rowId xmlns:a16="http://schemas.microsoft.com/office/drawing/2014/main" val="10001"/>
                  </a:ext>
                </a:extLst>
              </a:tr>
              <a:tr h="367755">
                <a:tc>
                  <a:txBody>
                    <a:bodyPr/>
                    <a:lstStyle/>
                    <a:p>
                      <a:pPr>
                        <a:lnSpc>
                          <a:spcPct val="150000"/>
                        </a:lnSpc>
                      </a:pPr>
                      <a:r>
                        <a:rPr lang="en-US" sz="2000" b="1" dirty="0">
                          <a:solidFill>
                            <a:srgbClr val="7030A0"/>
                          </a:solidFill>
                        </a:rPr>
                        <a:t>abort()</a:t>
                      </a:r>
                    </a:p>
                  </a:txBody>
                  <a:tcPr marL="75433" marR="75433" marT="37716" marB="37716" anchor="ctr"/>
                </a:tc>
                <a:tc>
                  <a:txBody>
                    <a:bodyPr/>
                    <a:lstStyle/>
                    <a:p>
                      <a:pPr>
                        <a:lnSpc>
                          <a:spcPct val="150000"/>
                        </a:lnSpc>
                      </a:pPr>
                      <a:r>
                        <a:rPr lang="en-US" sz="2000" dirty="0"/>
                        <a:t>Cancels the current request</a:t>
                      </a:r>
                    </a:p>
                  </a:txBody>
                  <a:tcPr marL="75433" marR="75433" marT="37716" marB="37716" anchor="ctr"/>
                </a:tc>
                <a:extLst>
                  <a:ext uri="{0D108BD9-81ED-4DB2-BD59-A6C34878D82A}">
                    <a16:rowId xmlns:a16="http://schemas.microsoft.com/office/drawing/2014/main" val="10002"/>
                  </a:ext>
                </a:extLst>
              </a:tr>
              <a:tr h="431434">
                <a:tc>
                  <a:txBody>
                    <a:bodyPr/>
                    <a:lstStyle/>
                    <a:p>
                      <a:pPr>
                        <a:lnSpc>
                          <a:spcPct val="150000"/>
                        </a:lnSpc>
                      </a:pPr>
                      <a:r>
                        <a:rPr lang="en-US" sz="2000" b="1" dirty="0" err="1">
                          <a:solidFill>
                            <a:srgbClr val="7030A0"/>
                          </a:solidFill>
                        </a:rPr>
                        <a:t>getAllResponseHeaders</a:t>
                      </a:r>
                      <a:r>
                        <a:rPr lang="en-US" sz="2000" b="1" dirty="0">
                          <a:solidFill>
                            <a:srgbClr val="7030A0"/>
                          </a:solidFill>
                        </a:rPr>
                        <a:t>()</a:t>
                      </a:r>
                    </a:p>
                  </a:txBody>
                  <a:tcPr marL="75433" marR="75433" marT="37716" marB="37716" anchor="ctr"/>
                </a:tc>
                <a:tc>
                  <a:txBody>
                    <a:bodyPr/>
                    <a:lstStyle/>
                    <a:p>
                      <a:pPr>
                        <a:lnSpc>
                          <a:spcPct val="150000"/>
                        </a:lnSpc>
                      </a:pPr>
                      <a:r>
                        <a:rPr lang="en-US" sz="2000" dirty="0"/>
                        <a:t>Returns header information</a:t>
                      </a:r>
                    </a:p>
                  </a:txBody>
                  <a:tcPr marL="75433" marR="75433" marT="37716" marB="37716" anchor="ctr"/>
                </a:tc>
                <a:extLst>
                  <a:ext uri="{0D108BD9-81ED-4DB2-BD59-A6C34878D82A}">
                    <a16:rowId xmlns:a16="http://schemas.microsoft.com/office/drawing/2014/main" val="10003"/>
                  </a:ext>
                </a:extLst>
              </a:tr>
              <a:tr h="367755">
                <a:tc>
                  <a:txBody>
                    <a:bodyPr/>
                    <a:lstStyle/>
                    <a:p>
                      <a:pPr>
                        <a:lnSpc>
                          <a:spcPct val="150000"/>
                        </a:lnSpc>
                      </a:pPr>
                      <a:r>
                        <a:rPr lang="en-US" sz="2000" b="1" dirty="0" err="1">
                          <a:solidFill>
                            <a:srgbClr val="7030A0"/>
                          </a:solidFill>
                        </a:rPr>
                        <a:t>getResponseHeader</a:t>
                      </a:r>
                      <a:r>
                        <a:rPr lang="en-US" sz="2000" b="1" dirty="0">
                          <a:solidFill>
                            <a:srgbClr val="7030A0"/>
                          </a:solidFill>
                        </a:rPr>
                        <a:t>()</a:t>
                      </a:r>
                    </a:p>
                  </a:txBody>
                  <a:tcPr marL="75433" marR="75433" marT="37716" marB="37716" anchor="ctr"/>
                </a:tc>
                <a:tc>
                  <a:txBody>
                    <a:bodyPr/>
                    <a:lstStyle/>
                    <a:p>
                      <a:pPr>
                        <a:lnSpc>
                          <a:spcPct val="150000"/>
                        </a:lnSpc>
                      </a:pPr>
                      <a:r>
                        <a:rPr lang="en-US" sz="2000"/>
                        <a:t>Returns specific header information</a:t>
                      </a:r>
                    </a:p>
                  </a:txBody>
                  <a:tcPr marL="75433" marR="75433" marT="37716" marB="37716" anchor="ctr"/>
                </a:tc>
                <a:extLst>
                  <a:ext uri="{0D108BD9-81ED-4DB2-BD59-A6C34878D82A}">
                    <a16:rowId xmlns:a16="http://schemas.microsoft.com/office/drawing/2014/main" val="10004"/>
                  </a:ext>
                </a:extLst>
              </a:tr>
              <a:tr h="504118">
                <a:tc>
                  <a:txBody>
                    <a:bodyPr/>
                    <a:lstStyle/>
                    <a:p>
                      <a:pPr>
                        <a:lnSpc>
                          <a:spcPct val="150000"/>
                        </a:lnSpc>
                      </a:pPr>
                      <a:r>
                        <a:rPr lang="en-US" sz="2000" b="1" dirty="0">
                          <a:solidFill>
                            <a:srgbClr val="7030A0"/>
                          </a:solidFill>
                        </a:rPr>
                        <a:t>open(method, </a:t>
                      </a:r>
                      <a:r>
                        <a:rPr lang="en-US" sz="2000" b="1" dirty="0" err="1">
                          <a:solidFill>
                            <a:srgbClr val="7030A0"/>
                          </a:solidFill>
                        </a:rPr>
                        <a:t>url</a:t>
                      </a:r>
                      <a:r>
                        <a:rPr lang="en-US" sz="2000" b="1" dirty="0">
                          <a:solidFill>
                            <a:srgbClr val="7030A0"/>
                          </a:solidFill>
                        </a:rPr>
                        <a:t>, </a:t>
                      </a:r>
                      <a:r>
                        <a:rPr lang="en-US" sz="2000" b="1" dirty="0" err="1">
                          <a:solidFill>
                            <a:srgbClr val="7030A0"/>
                          </a:solidFill>
                        </a:rPr>
                        <a:t>async</a:t>
                      </a:r>
                      <a:r>
                        <a:rPr lang="en-US" sz="2000" b="1" dirty="0">
                          <a:solidFill>
                            <a:srgbClr val="7030A0"/>
                          </a:solidFill>
                        </a:rPr>
                        <a:t>, user, </a:t>
                      </a:r>
                      <a:r>
                        <a:rPr lang="en-US" sz="2000" b="1" dirty="0" err="1">
                          <a:solidFill>
                            <a:srgbClr val="7030A0"/>
                          </a:solidFill>
                        </a:rPr>
                        <a:t>psw</a:t>
                      </a:r>
                      <a:r>
                        <a:rPr lang="en-US" sz="2000" b="1" dirty="0">
                          <a:solidFill>
                            <a:srgbClr val="7030A0"/>
                          </a:solidFill>
                        </a:rPr>
                        <a:t>)</a:t>
                      </a:r>
                    </a:p>
                  </a:txBody>
                  <a:tcPr marL="75433" marR="75433" marT="37716" marB="37716" anchor="ctr"/>
                </a:tc>
                <a:tc>
                  <a:txBody>
                    <a:bodyPr/>
                    <a:lstStyle/>
                    <a:p>
                      <a:pPr>
                        <a:lnSpc>
                          <a:spcPct val="150000"/>
                        </a:lnSpc>
                      </a:pPr>
                      <a:r>
                        <a:rPr lang="en-US" sz="2000" dirty="0"/>
                        <a:t>Specifies the type of request</a:t>
                      </a:r>
                    </a:p>
                  </a:txBody>
                  <a:tcPr marL="75433" marR="75433" marT="37716" marB="37716" anchor="ctr"/>
                </a:tc>
                <a:extLst>
                  <a:ext uri="{0D108BD9-81ED-4DB2-BD59-A6C34878D82A}">
                    <a16:rowId xmlns:a16="http://schemas.microsoft.com/office/drawing/2014/main" val="10005"/>
                  </a:ext>
                </a:extLst>
              </a:tr>
              <a:tr h="644269">
                <a:tc>
                  <a:txBody>
                    <a:bodyPr/>
                    <a:lstStyle/>
                    <a:p>
                      <a:pPr>
                        <a:lnSpc>
                          <a:spcPct val="150000"/>
                        </a:lnSpc>
                      </a:pPr>
                      <a:r>
                        <a:rPr lang="en-US" sz="2000" b="1" dirty="0">
                          <a:solidFill>
                            <a:srgbClr val="7030A0"/>
                          </a:solidFill>
                        </a:rPr>
                        <a:t>send()</a:t>
                      </a:r>
                    </a:p>
                  </a:txBody>
                  <a:tcPr marL="75433" marR="75433" marT="37716" marB="37716" anchor="ctr"/>
                </a:tc>
                <a:tc>
                  <a:txBody>
                    <a:bodyPr/>
                    <a:lstStyle/>
                    <a:p>
                      <a:pPr>
                        <a:lnSpc>
                          <a:spcPct val="150000"/>
                        </a:lnSpc>
                      </a:pPr>
                      <a:r>
                        <a:rPr lang="en-US" sz="2000" dirty="0"/>
                        <a:t>Sends the request to the server. Used for GET requests</a:t>
                      </a:r>
                    </a:p>
                  </a:txBody>
                  <a:tcPr marL="75433" marR="75433" marT="37716" marB="37716" anchor="ctr"/>
                </a:tc>
                <a:extLst>
                  <a:ext uri="{0D108BD9-81ED-4DB2-BD59-A6C34878D82A}">
                    <a16:rowId xmlns:a16="http://schemas.microsoft.com/office/drawing/2014/main" val="10006"/>
                  </a:ext>
                </a:extLst>
              </a:tr>
              <a:tr h="644269">
                <a:tc>
                  <a:txBody>
                    <a:bodyPr/>
                    <a:lstStyle/>
                    <a:p>
                      <a:pPr>
                        <a:lnSpc>
                          <a:spcPct val="150000"/>
                        </a:lnSpc>
                      </a:pPr>
                      <a:r>
                        <a:rPr lang="en-US" sz="2000" b="1" dirty="0">
                          <a:solidFill>
                            <a:srgbClr val="7030A0"/>
                          </a:solidFill>
                        </a:rPr>
                        <a:t>send(string)</a:t>
                      </a:r>
                    </a:p>
                  </a:txBody>
                  <a:tcPr marL="75433" marR="75433" marT="37716" marB="37716" anchor="ctr"/>
                </a:tc>
                <a:tc>
                  <a:txBody>
                    <a:bodyPr/>
                    <a:lstStyle/>
                    <a:p>
                      <a:pPr>
                        <a:lnSpc>
                          <a:spcPct val="150000"/>
                        </a:lnSpc>
                      </a:pPr>
                      <a:r>
                        <a:rPr lang="en-US" sz="2000" dirty="0"/>
                        <a:t>Sends the request to the server. Used for POST requests</a:t>
                      </a:r>
                    </a:p>
                  </a:txBody>
                  <a:tcPr marL="75433" marR="75433" marT="37716" marB="37716" anchor="ctr"/>
                </a:tc>
                <a:extLst>
                  <a:ext uri="{0D108BD9-81ED-4DB2-BD59-A6C34878D82A}">
                    <a16:rowId xmlns:a16="http://schemas.microsoft.com/office/drawing/2014/main" val="10007"/>
                  </a:ext>
                </a:extLst>
              </a:tr>
              <a:tr h="367755">
                <a:tc>
                  <a:txBody>
                    <a:bodyPr/>
                    <a:lstStyle/>
                    <a:p>
                      <a:pPr>
                        <a:lnSpc>
                          <a:spcPct val="150000"/>
                        </a:lnSpc>
                      </a:pPr>
                      <a:r>
                        <a:rPr lang="en-US" sz="2000" b="1" dirty="0" err="1">
                          <a:solidFill>
                            <a:srgbClr val="7030A0"/>
                          </a:solidFill>
                        </a:rPr>
                        <a:t>setRequestHeader</a:t>
                      </a:r>
                      <a:r>
                        <a:rPr lang="en-US" sz="2000" b="1" dirty="0">
                          <a:solidFill>
                            <a:srgbClr val="7030A0"/>
                          </a:solidFill>
                        </a:rPr>
                        <a:t>()</a:t>
                      </a:r>
                    </a:p>
                  </a:txBody>
                  <a:tcPr marL="75433" marR="75433" marT="37716" marB="37716" anchor="ctr"/>
                </a:tc>
                <a:tc>
                  <a:txBody>
                    <a:bodyPr/>
                    <a:lstStyle/>
                    <a:p>
                      <a:pPr>
                        <a:lnSpc>
                          <a:spcPct val="150000"/>
                        </a:lnSpc>
                      </a:pPr>
                      <a:r>
                        <a:rPr lang="en-US" sz="2000" dirty="0"/>
                        <a:t>Adds a label/value pair to the header to be sent</a:t>
                      </a:r>
                    </a:p>
                  </a:txBody>
                  <a:tcPr marL="75433" marR="75433" marT="37716" marB="37716" anchor="ctr"/>
                </a:tc>
                <a:extLst>
                  <a:ext uri="{0D108BD9-81ED-4DB2-BD59-A6C34878D82A}">
                    <a16:rowId xmlns:a16="http://schemas.microsoft.com/office/drawing/2014/main" val="10008"/>
                  </a:ext>
                </a:extLst>
              </a:tr>
            </a:tbl>
          </a:graphicData>
        </a:graphic>
      </p:graphicFrame>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XMLHTTPREQUEST METHODS</a:t>
            </a:r>
          </a:p>
        </p:txBody>
      </p:sp>
    </p:spTree>
    <p:extLst>
      <p:ext uri="{BB962C8B-B14F-4D97-AF65-F5344CB8AC3E}">
        <p14:creationId xmlns:p14="http://schemas.microsoft.com/office/powerpoint/2010/main" val="1649285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XMLHTTPREQUEST PROPERTIES</a:t>
            </a:r>
            <a:br>
              <a:rPr lang="en-US" sz="4400" b="1" dirty="0">
                <a:latin typeface="Proxima Nova Black" charset="0"/>
              </a:rPr>
            </a:br>
            <a:endParaRPr lang="en-US" sz="4400" b="1" dirty="0">
              <a:latin typeface="Proxima Nova Black"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976155158"/>
              </p:ext>
            </p:extLst>
          </p:nvPr>
        </p:nvGraphicFramePr>
        <p:xfrm>
          <a:off x="655631" y="1573628"/>
          <a:ext cx="10785001" cy="4076777"/>
        </p:xfrm>
        <a:graphic>
          <a:graphicData uri="http://schemas.openxmlformats.org/drawingml/2006/table">
            <a:tbl>
              <a:tblPr>
                <a:tableStyleId>{16D9F66E-5EB9-4882-86FB-DCBF35E3C3E4}</a:tableStyleId>
              </a:tblPr>
              <a:tblGrid>
                <a:gridCol w="3065469">
                  <a:extLst>
                    <a:ext uri="{9D8B030D-6E8A-4147-A177-3AD203B41FA5}">
                      <a16:colId xmlns:a16="http://schemas.microsoft.com/office/drawing/2014/main" val="20000"/>
                    </a:ext>
                  </a:extLst>
                </a:gridCol>
                <a:gridCol w="7719532">
                  <a:extLst>
                    <a:ext uri="{9D8B030D-6E8A-4147-A177-3AD203B41FA5}">
                      <a16:colId xmlns:a16="http://schemas.microsoft.com/office/drawing/2014/main" val="20001"/>
                    </a:ext>
                  </a:extLst>
                </a:gridCol>
              </a:tblGrid>
              <a:tr h="279947">
                <a:tc>
                  <a:txBody>
                    <a:bodyPr/>
                    <a:lstStyle/>
                    <a:p>
                      <a:pPr>
                        <a:lnSpc>
                          <a:spcPct val="150000"/>
                        </a:lnSpc>
                      </a:pPr>
                      <a:r>
                        <a:rPr lang="en-US" sz="2000" b="1" dirty="0">
                          <a:effectLst/>
                        </a:rPr>
                        <a:t>Property</a:t>
                      </a:r>
                    </a:p>
                  </a:txBody>
                  <a:tcPr anchor="ctr"/>
                </a:tc>
                <a:tc>
                  <a:txBody>
                    <a:bodyPr/>
                    <a:lstStyle/>
                    <a:p>
                      <a:pPr>
                        <a:lnSpc>
                          <a:spcPct val="150000"/>
                        </a:lnSpc>
                      </a:pPr>
                      <a:r>
                        <a:rPr lang="en-US" sz="2000" b="1" dirty="0">
                          <a:effectLst/>
                        </a:rPr>
                        <a:t>Description</a:t>
                      </a:r>
                    </a:p>
                  </a:txBody>
                  <a:tcPr anchor="ctr"/>
                </a:tc>
                <a:extLst>
                  <a:ext uri="{0D108BD9-81ED-4DB2-BD59-A6C34878D82A}">
                    <a16:rowId xmlns:a16="http://schemas.microsoft.com/office/drawing/2014/main" val="10000"/>
                  </a:ext>
                </a:extLst>
              </a:tr>
              <a:tr h="567715">
                <a:tc>
                  <a:txBody>
                    <a:bodyPr/>
                    <a:lstStyle/>
                    <a:p>
                      <a:pPr>
                        <a:lnSpc>
                          <a:spcPct val="150000"/>
                        </a:lnSpc>
                      </a:pPr>
                      <a:r>
                        <a:rPr lang="en-US" sz="2000" b="1" dirty="0" err="1">
                          <a:solidFill>
                            <a:srgbClr val="7030A0"/>
                          </a:solidFill>
                        </a:rPr>
                        <a:t>onreadystatechange</a:t>
                      </a:r>
                      <a:endParaRPr lang="en-US" sz="2000" b="1" dirty="0">
                        <a:solidFill>
                          <a:srgbClr val="7030A0"/>
                        </a:solidFill>
                      </a:endParaRPr>
                    </a:p>
                  </a:txBody>
                  <a:tcPr anchor="ctr"/>
                </a:tc>
                <a:tc>
                  <a:txBody>
                    <a:bodyPr/>
                    <a:lstStyle/>
                    <a:p>
                      <a:pPr>
                        <a:lnSpc>
                          <a:spcPct val="150000"/>
                        </a:lnSpc>
                      </a:pPr>
                      <a:r>
                        <a:rPr lang="en-US" sz="2000" dirty="0"/>
                        <a:t>Defines a function to be called when the </a:t>
                      </a:r>
                      <a:r>
                        <a:rPr lang="en-US" sz="2000" dirty="0" err="1"/>
                        <a:t>readyState</a:t>
                      </a:r>
                      <a:r>
                        <a:rPr lang="en-US" sz="2000" dirty="0"/>
                        <a:t> property changes</a:t>
                      </a:r>
                    </a:p>
                  </a:txBody>
                  <a:tcPr anchor="ctr"/>
                </a:tc>
                <a:extLst>
                  <a:ext uri="{0D108BD9-81ED-4DB2-BD59-A6C34878D82A}">
                    <a16:rowId xmlns:a16="http://schemas.microsoft.com/office/drawing/2014/main" val="10001"/>
                  </a:ext>
                </a:extLst>
              </a:tr>
              <a:tr h="778347">
                <a:tc>
                  <a:txBody>
                    <a:bodyPr/>
                    <a:lstStyle/>
                    <a:p>
                      <a:pPr>
                        <a:lnSpc>
                          <a:spcPct val="150000"/>
                        </a:lnSpc>
                      </a:pPr>
                      <a:r>
                        <a:rPr lang="en-US" sz="2000" b="1" dirty="0" err="1">
                          <a:solidFill>
                            <a:srgbClr val="7030A0"/>
                          </a:solidFill>
                        </a:rPr>
                        <a:t>readyState</a:t>
                      </a:r>
                      <a:endParaRPr lang="en-US" sz="2000" b="1" dirty="0">
                        <a:solidFill>
                          <a:srgbClr val="7030A0"/>
                        </a:solidFill>
                      </a:endParaRPr>
                    </a:p>
                  </a:txBody>
                  <a:tcPr anchor="ctr"/>
                </a:tc>
                <a:tc>
                  <a:txBody>
                    <a:bodyPr/>
                    <a:lstStyle/>
                    <a:p>
                      <a:pPr>
                        <a:lnSpc>
                          <a:spcPct val="150000"/>
                        </a:lnSpc>
                      </a:pPr>
                      <a:r>
                        <a:rPr lang="en-US" sz="2000" dirty="0"/>
                        <a:t>Holds the status of the </a:t>
                      </a:r>
                      <a:r>
                        <a:rPr lang="en-US" sz="2000" dirty="0" err="1"/>
                        <a:t>XMLHttpRequest</a:t>
                      </a:r>
                      <a:r>
                        <a:rPr lang="uk-UA" sz="2000" baseline="0" dirty="0"/>
                        <a:t> (</a:t>
                      </a:r>
                      <a:r>
                        <a:rPr lang="en-US" sz="2000" baseline="0" dirty="0"/>
                        <a:t>possible values</a:t>
                      </a:r>
                      <a:r>
                        <a:rPr lang="uk-UA" sz="2000" baseline="0" dirty="0"/>
                        <a:t> 0, 1, 2, 3, 4)</a:t>
                      </a:r>
                      <a:endParaRPr lang="en-US" sz="2000" dirty="0"/>
                    </a:p>
                  </a:txBody>
                  <a:tcPr anchor="ctr"/>
                </a:tc>
                <a:extLst>
                  <a:ext uri="{0D108BD9-81ED-4DB2-BD59-A6C34878D82A}">
                    <a16:rowId xmlns:a16="http://schemas.microsoft.com/office/drawing/2014/main" val="10002"/>
                  </a:ext>
                </a:extLst>
              </a:tr>
              <a:tr h="422938">
                <a:tc>
                  <a:txBody>
                    <a:bodyPr/>
                    <a:lstStyle/>
                    <a:p>
                      <a:pPr>
                        <a:lnSpc>
                          <a:spcPct val="150000"/>
                        </a:lnSpc>
                      </a:pPr>
                      <a:r>
                        <a:rPr lang="en-US" sz="2000" b="1" dirty="0" err="1">
                          <a:solidFill>
                            <a:srgbClr val="7030A0"/>
                          </a:solidFill>
                        </a:rPr>
                        <a:t>responseText</a:t>
                      </a:r>
                      <a:endParaRPr lang="en-US" sz="2000" b="1" dirty="0">
                        <a:solidFill>
                          <a:srgbClr val="7030A0"/>
                        </a:solidFill>
                      </a:endParaRPr>
                    </a:p>
                  </a:txBody>
                  <a:tcPr anchor="ctr"/>
                </a:tc>
                <a:tc>
                  <a:txBody>
                    <a:bodyPr/>
                    <a:lstStyle/>
                    <a:p>
                      <a:pPr>
                        <a:lnSpc>
                          <a:spcPct val="150000"/>
                        </a:lnSpc>
                      </a:pPr>
                      <a:r>
                        <a:rPr lang="en-US" sz="2000" dirty="0"/>
                        <a:t>Returns the response data as a string</a:t>
                      </a:r>
                    </a:p>
                  </a:txBody>
                  <a:tcPr anchor="ctr"/>
                </a:tc>
                <a:extLst>
                  <a:ext uri="{0D108BD9-81ED-4DB2-BD59-A6C34878D82A}">
                    <a16:rowId xmlns:a16="http://schemas.microsoft.com/office/drawing/2014/main" val="10003"/>
                  </a:ext>
                </a:extLst>
              </a:tr>
              <a:tr h="360513">
                <a:tc>
                  <a:txBody>
                    <a:bodyPr/>
                    <a:lstStyle/>
                    <a:p>
                      <a:pPr>
                        <a:lnSpc>
                          <a:spcPct val="150000"/>
                        </a:lnSpc>
                      </a:pPr>
                      <a:r>
                        <a:rPr lang="en-US" sz="2000" b="1" dirty="0" err="1">
                          <a:solidFill>
                            <a:srgbClr val="7030A0"/>
                          </a:solidFill>
                        </a:rPr>
                        <a:t>responseXML</a:t>
                      </a:r>
                      <a:endParaRPr lang="en-US" sz="2000" b="1" dirty="0">
                        <a:solidFill>
                          <a:srgbClr val="7030A0"/>
                        </a:solidFill>
                      </a:endParaRPr>
                    </a:p>
                  </a:txBody>
                  <a:tcPr anchor="ctr"/>
                </a:tc>
                <a:tc>
                  <a:txBody>
                    <a:bodyPr/>
                    <a:lstStyle/>
                    <a:p>
                      <a:pPr>
                        <a:lnSpc>
                          <a:spcPct val="150000"/>
                        </a:lnSpc>
                      </a:pPr>
                      <a:r>
                        <a:rPr lang="en-US" sz="2000" dirty="0"/>
                        <a:t>Returns the response data as XML data</a:t>
                      </a:r>
                    </a:p>
                  </a:txBody>
                  <a:tcPr anchor="ctr"/>
                </a:tc>
                <a:extLst>
                  <a:ext uri="{0D108BD9-81ED-4DB2-BD59-A6C34878D82A}">
                    <a16:rowId xmlns:a16="http://schemas.microsoft.com/office/drawing/2014/main" val="10004"/>
                  </a:ext>
                </a:extLst>
              </a:tr>
              <a:tr h="725131">
                <a:tc>
                  <a:txBody>
                    <a:bodyPr/>
                    <a:lstStyle/>
                    <a:p>
                      <a:pPr>
                        <a:lnSpc>
                          <a:spcPct val="150000"/>
                        </a:lnSpc>
                      </a:pPr>
                      <a:r>
                        <a:rPr lang="en-US" sz="2000" b="1" dirty="0">
                          <a:solidFill>
                            <a:srgbClr val="7030A0"/>
                          </a:solidFill>
                        </a:rPr>
                        <a:t>status</a:t>
                      </a:r>
                    </a:p>
                  </a:txBody>
                  <a:tcPr anchor="ct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000" b="0" dirty="0"/>
                        <a:t>Returns the status-number of a request (from 1xx to 5xx)</a:t>
                      </a:r>
                      <a:endParaRPr lang="en-US" sz="2000" dirty="0"/>
                    </a:p>
                  </a:txBody>
                  <a:tcPr anchor="ctr"/>
                </a:tc>
                <a:extLst>
                  <a:ext uri="{0D108BD9-81ED-4DB2-BD59-A6C34878D82A}">
                    <a16:rowId xmlns:a16="http://schemas.microsoft.com/office/drawing/2014/main" val="10005"/>
                  </a:ext>
                </a:extLst>
              </a:tr>
              <a:tr h="440703">
                <a:tc>
                  <a:txBody>
                    <a:bodyPr/>
                    <a:lstStyle/>
                    <a:p>
                      <a:pPr>
                        <a:lnSpc>
                          <a:spcPct val="150000"/>
                        </a:lnSpc>
                      </a:pPr>
                      <a:r>
                        <a:rPr lang="en-US" sz="2000" b="1" dirty="0" err="1">
                          <a:solidFill>
                            <a:srgbClr val="7030A0"/>
                          </a:solidFill>
                        </a:rPr>
                        <a:t>statusText</a:t>
                      </a:r>
                      <a:endParaRPr lang="en-US" sz="2000" b="1" dirty="0">
                        <a:solidFill>
                          <a:srgbClr val="7030A0"/>
                        </a:solidFill>
                      </a:endParaRPr>
                    </a:p>
                  </a:txBody>
                  <a:tcPr anchor="ctr"/>
                </a:tc>
                <a:tc>
                  <a:txBody>
                    <a:bodyPr/>
                    <a:lstStyle/>
                    <a:p>
                      <a:pPr>
                        <a:lnSpc>
                          <a:spcPct val="150000"/>
                        </a:lnSpc>
                      </a:pPr>
                      <a:r>
                        <a:rPr lang="en-US" sz="2000" dirty="0"/>
                        <a:t>Returns the status-text (e.g. "OK" or "Not Found")</a:t>
                      </a:r>
                    </a:p>
                  </a:txBody>
                  <a:tcPr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7509402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3916" y="1105918"/>
            <a:ext cx="11802140" cy="5433101"/>
          </a:xfrm>
        </p:spPr>
        <p:txBody>
          <a:bodyPr rtlCol="0">
            <a:normAutofit/>
          </a:bodyPr>
          <a:lstStyle/>
          <a:p>
            <a:pPr>
              <a:spcAft>
                <a:spcPts val="1200"/>
              </a:spcAft>
            </a:pPr>
            <a:r>
              <a:rPr lang="en-US" sz="2400" dirty="0"/>
              <a:t>To send a request to a server, we use the </a:t>
            </a:r>
            <a:r>
              <a:rPr lang="en-US" sz="2400" b="1" dirty="0">
                <a:solidFill>
                  <a:srgbClr val="7030A0"/>
                </a:solidFill>
              </a:rPr>
              <a:t>send()</a:t>
            </a:r>
            <a:r>
              <a:rPr lang="en-US" sz="2400" dirty="0">
                <a:solidFill>
                  <a:srgbClr val="7030A0"/>
                </a:solidFill>
              </a:rPr>
              <a:t> </a:t>
            </a:r>
            <a:r>
              <a:rPr lang="en-US" sz="2400" dirty="0"/>
              <a:t>method of the </a:t>
            </a:r>
            <a:r>
              <a:rPr lang="en-US" sz="2400" dirty="0" err="1"/>
              <a:t>XMLHttpRequest</a:t>
            </a:r>
            <a:r>
              <a:rPr lang="en-US" sz="2400" dirty="0"/>
              <a:t> object:</a:t>
            </a:r>
            <a:endParaRPr lang="en-US" sz="2400" dirty="0">
              <a:solidFill>
                <a:schemeClr val="accent4">
                  <a:lumMod val="50000"/>
                </a:schemeClr>
              </a:solidFill>
            </a:endParaRPr>
          </a:p>
          <a:p>
            <a:r>
              <a:rPr lang="en-US" sz="2400" dirty="0">
                <a:solidFill>
                  <a:schemeClr val="accent4">
                    <a:lumMod val="50000"/>
                  </a:schemeClr>
                </a:solidFill>
              </a:rPr>
              <a:t>		 </a:t>
            </a:r>
            <a:r>
              <a:rPr lang="uk-UA" sz="2400" dirty="0">
                <a:solidFill>
                  <a:schemeClr val="accent4">
                    <a:lumMod val="50000"/>
                  </a:schemeClr>
                </a:solidFill>
              </a:rPr>
              <a:t>     </a:t>
            </a:r>
            <a:r>
              <a:rPr lang="en-US" sz="2400" dirty="0">
                <a:solidFill>
                  <a:schemeClr val="accent4">
                    <a:lumMod val="50000"/>
                  </a:schemeClr>
                </a:solidFill>
              </a:rPr>
              <a:t>	</a:t>
            </a:r>
            <a:r>
              <a:rPr lang="uk-UA" sz="2400" dirty="0">
                <a:solidFill>
                  <a:schemeClr val="accent4">
                    <a:lumMod val="50000"/>
                  </a:schemeClr>
                </a:solidFill>
              </a:rPr>
              <a:t>    </a:t>
            </a:r>
            <a:r>
              <a:rPr lang="en-US" sz="2400" b="1" dirty="0"/>
              <a:t>4)</a:t>
            </a:r>
            <a:r>
              <a:rPr lang="en-US" sz="2400" b="1" dirty="0">
                <a:solidFill>
                  <a:schemeClr val="accent4">
                    <a:lumMod val="50000"/>
                  </a:schemeClr>
                </a:solidFill>
              </a:rPr>
              <a:t>   </a:t>
            </a:r>
            <a:r>
              <a:rPr lang="en-US" sz="2400" b="1" i="1" dirty="0" err="1">
                <a:latin typeface="Consolas" pitchFamily="49" charset="0"/>
                <a:cs typeface="Consolas" pitchFamily="49" charset="0"/>
              </a:rPr>
              <a:t>ajaxRequest</a:t>
            </a:r>
            <a:r>
              <a:rPr lang="en-US" sz="2400" b="1" dirty="0" err="1">
                <a:latin typeface="Consolas" pitchFamily="49" charset="0"/>
                <a:cs typeface="Consolas" pitchFamily="49" charset="0"/>
              </a:rPr>
              <a:t>.</a:t>
            </a:r>
            <a:r>
              <a:rPr lang="en-US" sz="2400" b="1" dirty="0" err="1">
                <a:solidFill>
                  <a:srgbClr val="7030A0"/>
                </a:solidFill>
                <a:latin typeface="Consolas" pitchFamily="49" charset="0"/>
                <a:cs typeface="Consolas" pitchFamily="49" charset="0"/>
              </a:rPr>
              <a:t>send</a:t>
            </a:r>
            <a:r>
              <a:rPr lang="en-US" sz="2400" b="1" dirty="0">
                <a:latin typeface="Consolas" pitchFamily="49" charset="0"/>
                <a:cs typeface="Consolas" pitchFamily="49" charset="0"/>
              </a:rPr>
              <a:t>( [body] );</a:t>
            </a:r>
          </a:p>
          <a:p>
            <a:endParaRPr lang="en-US" sz="2400" b="1" dirty="0"/>
          </a:p>
          <a:p>
            <a:r>
              <a:rPr lang="en-US" sz="2400" dirty="0"/>
              <a:t>This method opens the connection and sends a request to the server.</a:t>
            </a:r>
          </a:p>
          <a:p>
            <a:endParaRPr lang="en-US" sz="2400" dirty="0"/>
          </a:p>
          <a:p>
            <a:r>
              <a:rPr lang="en-US" sz="2400" dirty="0"/>
              <a:t>The </a:t>
            </a:r>
            <a:r>
              <a:rPr lang="en-US" sz="2400" b="1" i="1" dirty="0">
                <a:solidFill>
                  <a:srgbClr val="7030A0"/>
                </a:solidFill>
              </a:rPr>
              <a:t>body</a:t>
            </a:r>
            <a:r>
              <a:rPr lang="en-US" sz="2400" dirty="0">
                <a:solidFill>
                  <a:srgbClr val="7030A0"/>
                </a:solidFill>
              </a:rPr>
              <a:t> </a:t>
            </a:r>
            <a:r>
              <a:rPr lang="en-US" sz="2400" dirty="0"/>
              <a:t>is the request body. Not every request has a body, for example, GET-requests do not have a body, while POST has basic data just transmitted through the body.</a:t>
            </a:r>
            <a:br>
              <a:rPr lang="en-US" sz="2400" dirty="0"/>
            </a:br>
            <a:endParaRPr lang="en-US" sz="2400" dirty="0"/>
          </a:p>
          <a:p>
            <a:r>
              <a:rPr lang="en-US" sz="2400" b="1" dirty="0">
                <a:solidFill>
                  <a:srgbClr val="7030A0"/>
                </a:solidFill>
              </a:rPr>
              <a:t>Post request </a:t>
            </a:r>
            <a:r>
              <a:rPr lang="en-US" sz="2400" dirty="0"/>
              <a:t>with body example:</a:t>
            </a:r>
          </a:p>
          <a:p>
            <a:r>
              <a:rPr lang="en-US" sz="2400" dirty="0"/>
              <a:t>  </a:t>
            </a:r>
            <a:r>
              <a:rPr lang="en-US" sz="2000" dirty="0" err="1">
                <a:latin typeface="Consolas" pitchFamily="49" charset="0"/>
                <a:cs typeface="Consolas" pitchFamily="49" charset="0"/>
              </a:rPr>
              <a:t>ajaxRequest.</a:t>
            </a:r>
            <a:r>
              <a:rPr lang="en-US" sz="2000" dirty="0" err="1">
                <a:solidFill>
                  <a:srgbClr val="7030A0"/>
                </a:solidFill>
                <a:latin typeface="Consolas" pitchFamily="49" charset="0"/>
                <a:cs typeface="Consolas" pitchFamily="49" charset="0"/>
              </a:rPr>
              <a:t>open</a:t>
            </a:r>
            <a:r>
              <a:rPr lang="en-US" sz="2000" dirty="0">
                <a:latin typeface="Consolas" pitchFamily="49" charset="0"/>
                <a:cs typeface="Consolas" pitchFamily="49" charset="0"/>
              </a:rPr>
              <a:t>("POST", "demo_post2.asp", true);</a:t>
            </a:r>
          </a:p>
          <a:p>
            <a:r>
              <a:rPr lang="en-US" sz="2000" dirty="0">
                <a:latin typeface="Consolas" pitchFamily="49" charset="0"/>
                <a:cs typeface="Consolas" pitchFamily="49" charset="0"/>
              </a:rPr>
              <a:t> </a:t>
            </a:r>
            <a:r>
              <a:rPr lang="en-US" sz="2000" dirty="0" err="1">
                <a:latin typeface="Consolas" pitchFamily="49" charset="0"/>
                <a:cs typeface="Consolas" pitchFamily="49" charset="0"/>
              </a:rPr>
              <a:t>ajaxRequest.</a:t>
            </a:r>
            <a:r>
              <a:rPr lang="en-US" sz="2000" dirty="0" err="1">
                <a:solidFill>
                  <a:srgbClr val="7030A0"/>
                </a:solidFill>
                <a:latin typeface="Consolas" pitchFamily="49" charset="0"/>
                <a:cs typeface="Consolas" pitchFamily="49" charset="0"/>
              </a:rPr>
              <a:t>setRequestHeader</a:t>
            </a:r>
            <a:r>
              <a:rPr lang="en-US" sz="2000" dirty="0">
                <a:latin typeface="Consolas" pitchFamily="49" charset="0"/>
                <a:cs typeface="Consolas" pitchFamily="49" charset="0"/>
              </a:rPr>
              <a:t>("Content-type", "application/x-www-form-</a:t>
            </a:r>
            <a:r>
              <a:rPr lang="en-US" sz="2000" dirty="0" err="1">
                <a:latin typeface="Consolas" pitchFamily="49" charset="0"/>
                <a:cs typeface="Consolas" pitchFamily="49" charset="0"/>
              </a:rPr>
              <a:t>urlencoded</a:t>
            </a:r>
            <a:r>
              <a:rPr lang="en-US" sz="2000" dirty="0">
                <a:latin typeface="Consolas" pitchFamily="49" charset="0"/>
                <a:cs typeface="Consolas" pitchFamily="49" charset="0"/>
              </a:rPr>
              <a:t>");</a:t>
            </a:r>
          </a:p>
          <a:p>
            <a:r>
              <a:rPr lang="en-US" sz="2000" dirty="0">
                <a:latin typeface="Consolas" pitchFamily="49" charset="0"/>
                <a:cs typeface="Consolas" pitchFamily="49" charset="0"/>
              </a:rPr>
              <a:t> </a:t>
            </a:r>
            <a:r>
              <a:rPr lang="en-US" sz="2000" dirty="0" err="1">
                <a:latin typeface="Consolas" pitchFamily="49" charset="0"/>
                <a:cs typeface="Consolas" pitchFamily="49" charset="0"/>
              </a:rPr>
              <a:t>ajaxRequest.</a:t>
            </a:r>
            <a:r>
              <a:rPr lang="en-US" sz="2000" dirty="0" err="1">
                <a:solidFill>
                  <a:srgbClr val="7030A0"/>
                </a:solidFill>
                <a:latin typeface="Consolas" pitchFamily="49" charset="0"/>
                <a:cs typeface="Consolas" pitchFamily="49" charset="0"/>
              </a:rPr>
              <a:t>send</a:t>
            </a:r>
            <a:r>
              <a:rPr lang="en-US" sz="2000" dirty="0">
                <a:latin typeface="Consolas" pitchFamily="49" charset="0"/>
                <a:cs typeface="Consolas" pitchFamily="49" charset="0"/>
              </a:rPr>
              <a:t>("</a:t>
            </a:r>
            <a:r>
              <a:rPr lang="en-US" sz="2000" dirty="0" err="1">
                <a:latin typeface="Consolas" pitchFamily="49" charset="0"/>
                <a:cs typeface="Consolas" pitchFamily="49" charset="0"/>
              </a:rPr>
              <a:t>fname</a:t>
            </a:r>
            <a:r>
              <a:rPr lang="en-US" sz="2000" dirty="0">
                <a:latin typeface="Consolas" pitchFamily="49" charset="0"/>
                <a:cs typeface="Consolas" pitchFamily="49" charset="0"/>
              </a:rPr>
              <a:t>=</a:t>
            </a:r>
            <a:r>
              <a:rPr lang="en-US" sz="2000" dirty="0" err="1">
                <a:latin typeface="Consolas" pitchFamily="49" charset="0"/>
                <a:cs typeface="Consolas" pitchFamily="49" charset="0"/>
              </a:rPr>
              <a:t>Henry&amp;lname</a:t>
            </a:r>
            <a:r>
              <a:rPr lang="en-US" sz="2000" dirty="0">
                <a:latin typeface="Consolas" pitchFamily="49" charset="0"/>
                <a:cs typeface="Consolas" pitchFamily="49" charset="0"/>
              </a:rPr>
              <a:t>=Ford");</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16958" y="301246"/>
            <a:ext cx="12075041" cy="525970"/>
          </a:xfrm>
        </p:spPr>
        <p:txBody>
          <a:bodyPr/>
          <a:lstStyle/>
          <a:p>
            <a:r>
              <a:rPr lang="en-US" sz="4200" b="1" dirty="0">
                <a:latin typeface="Proxima Nova Black" charset="0"/>
              </a:rPr>
              <a:t>STEP 4. SENDING A REQUEST TO THE SERVER</a:t>
            </a:r>
          </a:p>
        </p:txBody>
      </p:sp>
    </p:spTree>
    <p:extLst>
      <p:ext uri="{BB962C8B-B14F-4D97-AF65-F5344CB8AC3E}">
        <p14:creationId xmlns:p14="http://schemas.microsoft.com/office/powerpoint/2010/main" val="24932007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 GET VS POST</a:t>
            </a:r>
          </a:p>
        </p:txBody>
      </p:sp>
      <p:sp>
        <p:nvSpPr>
          <p:cNvPr id="4" name="Скругленный прямоугольник 3"/>
          <p:cNvSpPr/>
          <p:nvPr/>
        </p:nvSpPr>
        <p:spPr>
          <a:xfrm>
            <a:off x="191387" y="1382238"/>
            <a:ext cx="5720316" cy="4529469"/>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lvl="0">
              <a:buFont typeface="Arial" pitchFamily="34" charset="0"/>
              <a:buChar char="•"/>
            </a:pPr>
            <a:r>
              <a:rPr lang="uk-UA" sz="2600" dirty="0"/>
              <a:t> GET </a:t>
            </a:r>
            <a:r>
              <a:rPr lang="uk-UA" sz="2600" dirty="0" err="1"/>
              <a:t>requests</a:t>
            </a:r>
            <a:r>
              <a:rPr lang="uk-UA" sz="2600" dirty="0"/>
              <a:t> </a:t>
            </a:r>
            <a:r>
              <a:rPr lang="uk-UA" sz="2600" dirty="0" err="1"/>
              <a:t>can</a:t>
            </a:r>
            <a:r>
              <a:rPr lang="uk-UA" sz="2600" dirty="0"/>
              <a:t> </a:t>
            </a:r>
            <a:r>
              <a:rPr lang="uk-UA" sz="2600" dirty="0" err="1"/>
              <a:t>be</a:t>
            </a:r>
            <a:r>
              <a:rPr lang="uk-UA" sz="2600" dirty="0"/>
              <a:t> </a:t>
            </a:r>
            <a:r>
              <a:rPr lang="uk-UA" sz="2600" dirty="0" err="1"/>
              <a:t>cached</a:t>
            </a:r>
            <a:endParaRPr lang="uk-UA" sz="2600" dirty="0"/>
          </a:p>
          <a:p>
            <a:pPr lvl="0">
              <a:buFont typeface="Arial" pitchFamily="34" charset="0"/>
              <a:buChar char="•"/>
            </a:pPr>
            <a:r>
              <a:rPr lang="uk-UA" sz="2600" dirty="0"/>
              <a:t> GET </a:t>
            </a:r>
            <a:r>
              <a:rPr lang="uk-UA" sz="2600" dirty="0" err="1"/>
              <a:t>requests</a:t>
            </a:r>
            <a:r>
              <a:rPr lang="uk-UA" sz="2600" dirty="0"/>
              <a:t> </a:t>
            </a:r>
            <a:r>
              <a:rPr lang="uk-UA" sz="2600" dirty="0" err="1"/>
              <a:t>remain</a:t>
            </a:r>
            <a:r>
              <a:rPr lang="uk-UA" sz="2600" dirty="0"/>
              <a:t> </a:t>
            </a:r>
            <a:r>
              <a:rPr lang="uk-UA" sz="2600" dirty="0" err="1"/>
              <a:t>in</a:t>
            </a:r>
            <a:r>
              <a:rPr lang="uk-UA" sz="2600" dirty="0"/>
              <a:t> </a:t>
            </a:r>
            <a:r>
              <a:rPr lang="uk-UA" sz="2600" dirty="0" err="1"/>
              <a:t>the</a:t>
            </a:r>
            <a:r>
              <a:rPr lang="uk-UA" sz="2600" dirty="0"/>
              <a:t> </a:t>
            </a:r>
            <a:r>
              <a:rPr lang="uk-UA" sz="2600" dirty="0" err="1"/>
              <a:t>browser</a:t>
            </a:r>
            <a:r>
              <a:rPr lang="uk-UA" sz="2600" dirty="0"/>
              <a:t> </a:t>
            </a:r>
            <a:r>
              <a:rPr lang="uk-UA" sz="2600" dirty="0" err="1"/>
              <a:t>history</a:t>
            </a:r>
            <a:endParaRPr lang="uk-UA" sz="2600" dirty="0"/>
          </a:p>
          <a:p>
            <a:pPr lvl="0">
              <a:buFont typeface="Arial" pitchFamily="34" charset="0"/>
              <a:buChar char="•"/>
            </a:pPr>
            <a:r>
              <a:rPr lang="uk-UA" sz="2600" dirty="0"/>
              <a:t> GET </a:t>
            </a:r>
            <a:r>
              <a:rPr lang="uk-UA" sz="2600" dirty="0" err="1"/>
              <a:t>requests</a:t>
            </a:r>
            <a:r>
              <a:rPr lang="uk-UA" sz="2600" dirty="0"/>
              <a:t> </a:t>
            </a:r>
            <a:r>
              <a:rPr lang="uk-UA" sz="2600" dirty="0" err="1"/>
              <a:t>can</a:t>
            </a:r>
            <a:r>
              <a:rPr lang="uk-UA" sz="2600" dirty="0"/>
              <a:t> </a:t>
            </a:r>
            <a:r>
              <a:rPr lang="uk-UA" sz="2600" dirty="0" err="1"/>
              <a:t>be</a:t>
            </a:r>
            <a:r>
              <a:rPr lang="uk-UA" sz="2600" dirty="0"/>
              <a:t> </a:t>
            </a:r>
            <a:r>
              <a:rPr lang="uk-UA" sz="2600" dirty="0" err="1"/>
              <a:t>bookmarked</a:t>
            </a:r>
            <a:endParaRPr lang="uk-UA" sz="2600" dirty="0"/>
          </a:p>
          <a:p>
            <a:pPr lvl="0">
              <a:buFont typeface="Arial" pitchFamily="34" charset="0"/>
              <a:buChar char="•"/>
            </a:pPr>
            <a:r>
              <a:rPr lang="uk-UA" sz="2600" dirty="0"/>
              <a:t> GET </a:t>
            </a:r>
            <a:r>
              <a:rPr lang="uk-UA" sz="2600" dirty="0" err="1"/>
              <a:t>requests</a:t>
            </a:r>
            <a:r>
              <a:rPr lang="uk-UA" sz="2600" dirty="0"/>
              <a:t> </a:t>
            </a:r>
            <a:r>
              <a:rPr lang="uk-UA" sz="2600" dirty="0" err="1"/>
              <a:t>should</a:t>
            </a:r>
            <a:r>
              <a:rPr lang="uk-UA" sz="2600" dirty="0"/>
              <a:t> </a:t>
            </a:r>
            <a:r>
              <a:rPr lang="uk-UA" sz="2600" dirty="0" err="1"/>
              <a:t>never</a:t>
            </a:r>
            <a:r>
              <a:rPr lang="uk-UA" sz="2600" dirty="0"/>
              <a:t> </a:t>
            </a:r>
            <a:r>
              <a:rPr lang="uk-UA" sz="2600" dirty="0" err="1"/>
              <a:t>be</a:t>
            </a:r>
            <a:r>
              <a:rPr lang="uk-UA" sz="2600" dirty="0"/>
              <a:t> </a:t>
            </a:r>
            <a:r>
              <a:rPr lang="uk-UA" sz="2600" dirty="0" err="1"/>
              <a:t>used</a:t>
            </a:r>
            <a:r>
              <a:rPr lang="uk-UA" sz="2600" dirty="0"/>
              <a:t> </a:t>
            </a:r>
            <a:r>
              <a:rPr lang="uk-UA" sz="2600" dirty="0" err="1"/>
              <a:t>when</a:t>
            </a:r>
            <a:r>
              <a:rPr lang="uk-UA" sz="2600" dirty="0"/>
              <a:t> </a:t>
            </a:r>
            <a:r>
              <a:rPr lang="uk-UA" sz="2600" dirty="0" err="1"/>
              <a:t>dealing</a:t>
            </a:r>
            <a:r>
              <a:rPr lang="uk-UA" sz="2600" dirty="0"/>
              <a:t> </a:t>
            </a:r>
            <a:r>
              <a:rPr lang="uk-UA" sz="2600" dirty="0" err="1"/>
              <a:t>with</a:t>
            </a:r>
            <a:r>
              <a:rPr lang="uk-UA" sz="2600" dirty="0"/>
              <a:t> </a:t>
            </a:r>
            <a:r>
              <a:rPr lang="uk-UA" sz="2600" dirty="0" err="1"/>
              <a:t>sensitive</a:t>
            </a:r>
            <a:r>
              <a:rPr lang="uk-UA" sz="2600" dirty="0"/>
              <a:t> </a:t>
            </a:r>
            <a:r>
              <a:rPr lang="uk-UA" sz="2600" dirty="0" err="1"/>
              <a:t>data</a:t>
            </a:r>
            <a:endParaRPr lang="uk-UA" sz="2600" dirty="0"/>
          </a:p>
          <a:p>
            <a:pPr lvl="0">
              <a:buFont typeface="Arial" pitchFamily="34" charset="0"/>
              <a:buChar char="•"/>
            </a:pPr>
            <a:r>
              <a:rPr lang="uk-UA" sz="2600" dirty="0"/>
              <a:t> GET </a:t>
            </a:r>
            <a:r>
              <a:rPr lang="uk-UA" sz="2600" dirty="0" err="1"/>
              <a:t>requests</a:t>
            </a:r>
            <a:r>
              <a:rPr lang="uk-UA" sz="2600" dirty="0"/>
              <a:t> </a:t>
            </a:r>
            <a:r>
              <a:rPr lang="uk-UA" sz="2600" dirty="0" err="1"/>
              <a:t>have</a:t>
            </a:r>
            <a:r>
              <a:rPr lang="uk-UA" sz="2600" dirty="0"/>
              <a:t> </a:t>
            </a:r>
            <a:r>
              <a:rPr lang="uk-UA" sz="2600" dirty="0" err="1"/>
              <a:t>length</a:t>
            </a:r>
            <a:r>
              <a:rPr lang="uk-UA" sz="2600" dirty="0"/>
              <a:t> </a:t>
            </a:r>
            <a:r>
              <a:rPr lang="uk-UA" sz="2600" dirty="0" err="1"/>
              <a:t>restrictions</a:t>
            </a:r>
            <a:endParaRPr lang="uk-UA" sz="2600" dirty="0"/>
          </a:p>
          <a:p>
            <a:pPr lvl="0">
              <a:buFont typeface="Arial" pitchFamily="34" charset="0"/>
              <a:buChar char="•"/>
            </a:pPr>
            <a:r>
              <a:rPr lang="uk-UA" sz="2600" dirty="0"/>
              <a:t> GET </a:t>
            </a:r>
            <a:r>
              <a:rPr lang="uk-UA" sz="2600" dirty="0" err="1"/>
              <a:t>requests</a:t>
            </a:r>
            <a:r>
              <a:rPr lang="uk-UA" sz="2600" dirty="0"/>
              <a:t> </a:t>
            </a:r>
            <a:r>
              <a:rPr lang="uk-UA" sz="2600" dirty="0" err="1"/>
              <a:t>should</a:t>
            </a:r>
            <a:r>
              <a:rPr lang="uk-UA" sz="2600" dirty="0"/>
              <a:t> </a:t>
            </a:r>
            <a:r>
              <a:rPr lang="uk-UA" sz="2600" dirty="0" err="1"/>
              <a:t>be</a:t>
            </a:r>
            <a:r>
              <a:rPr lang="uk-UA" sz="2600" dirty="0"/>
              <a:t> </a:t>
            </a:r>
            <a:r>
              <a:rPr lang="uk-UA" sz="2600" dirty="0" err="1"/>
              <a:t>used</a:t>
            </a:r>
            <a:r>
              <a:rPr lang="uk-UA" sz="2600" dirty="0"/>
              <a:t> </a:t>
            </a:r>
            <a:r>
              <a:rPr lang="uk-UA" sz="2600" dirty="0" err="1"/>
              <a:t>only</a:t>
            </a:r>
            <a:r>
              <a:rPr lang="uk-UA" sz="2600" dirty="0"/>
              <a:t> </a:t>
            </a:r>
            <a:r>
              <a:rPr lang="uk-UA" sz="2600" dirty="0" err="1"/>
              <a:t>to</a:t>
            </a:r>
            <a:r>
              <a:rPr lang="uk-UA" sz="2600" dirty="0"/>
              <a:t> </a:t>
            </a:r>
            <a:r>
              <a:rPr lang="uk-UA" sz="2600" dirty="0" err="1"/>
              <a:t>retrieve</a:t>
            </a:r>
            <a:r>
              <a:rPr lang="uk-UA" sz="2600" dirty="0"/>
              <a:t> </a:t>
            </a:r>
            <a:r>
              <a:rPr lang="uk-UA" sz="2600" dirty="0" err="1"/>
              <a:t>data</a:t>
            </a:r>
            <a:endParaRPr lang="uk-UA" sz="2600" dirty="0"/>
          </a:p>
        </p:txBody>
      </p:sp>
      <p:sp>
        <p:nvSpPr>
          <p:cNvPr id="6" name="Скругленный прямоугольник 5"/>
          <p:cNvSpPr/>
          <p:nvPr/>
        </p:nvSpPr>
        <p:spPr>
          <a:xfrm>
            <a:off x="6308652" y="1382238"/>
            <a:ext cx="5720316" cy="4529469"/>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lvl="0">
              <a:buFont typeface="Arial" pitchFamily="34" charset="0"/>
              <a:buChar char="•"/>
            </a:pPr>
            <a:r>
              <a:rPr lang="uk-UA" sz="2600" dirty="0"/>
              <a:t> POST </a:t>
            </a:r>
            <a:r>
              <a:rPr lang="uk-UA" sz="2600" dirty="0" err="1"/>
              <a:t>requests</a:t>
            </a:r>
            <a:r>
              <a:rPr lang="uk-UA" sz="2600" dirty="0"/>
              <a:t> </a:t>
            </a:r>
            <a:r>
              <a:rPr lang="uk-UA" sz="2600" dirty="0" err="1"/>
              <a:t>are</a:t>
            </a:r>
            <a:r>
              <a:rPr lang="uk-UA" sz="2600" dirty="0"/>
              <a:t> </a:t>
            </a:r>
            <a:r>
              <a:rPr lang="uk-UA" sz="2600" dirty="0" err="1"/>
              <a:t>never</a:t>
            </a:r>
            <a:r>
              <a:rPr lang="uk-UA" sz="2600" dirty="0"/>
              <a:t> </a:t>
            </a:r>
            <a:r>
              <a:rPr lang="uk-UA" sz="2600" dirty="0" err="1"/>
              <a:t>cached</a:t>
            </a:r>
            <a:endParaRPr lang="uk-UA" sz="2600" dirty="0"/>
          </a:p>
          <a:p>
            <a:pPr lvl="0">
              <a:buFont typeface="Arial" pitchFamily="34" charset="0"/>
              <a:buChar char="•"/>
            </a:pPr>
            <a:r>
              <a:rPr lang="uk-UA" sz="2600" dirty="0"/>
              <a:t> POST </a:t>
            </a:r>
            <a:r>
              <a:rPr lang="uk-UA" sz="2600" dirty="0" err="1"/>
              <a:t>requests</a:t>
            </a:r>
            <a:r>
              <a:rPr lang="uk-UA" sz="2600" dirty="0"/>
              <a:t> </a:t>
            </a:r>
            <a:r>
              <a:rPr lang="uk-UA" sz="2600" dirty="0" err="1"/>
              <a:t>do</a:t>
            </a:r>
            <a:r>
              <a:rPr lang="uk-UA" sz="2600" dirty="0"/>
              <a:t> </a:t>
            </a:r>
            <a:r>
              <a:rPr lang="uk-UA" sz="2600" dirty="0" err="1"/>
              <a:t>not</a:t>
            </a:r>
            <a:r>
              <a:rPr lang="uk-UA" sz="2600" dirty="0"/>
              <a:t> </a:t>
            </a:r>
            <a:r>
              <a:rPr lang="uk-UA" sz="2600" dirty="0" err="1"/>
              <a:t>remain</a:t>
            </a:r>
            <a:r>
              <a:rPr lang="uk-UA" sz="2600" dirty="0"/>
              <a:t> </a:t>
            </a:r>
            <a:r>
              <a:rPr lang="uk-UA" sz="2600" dirty="0" err="1"/>
              <a:t>in</a:t>
            </a:r>
            <a:r>
              <a:rPr lang="uk-UA" sz="2600" dirty="0"/>
              <a:t> </a:t>
            </a:r>
            <a:r>
              <a:rPr lang="uk-UA" sz="2600" dirty="0" err="1"/>
              <a:t>the</a:t>
            </a:r>
            <a:r>
              <a:rPr lang="uk-UA" sz="2600" dirty="0"/>
              <a:t> </a:t>
            </a:r>
            <a:r>
              <a:rPr lang="uk-UA" sz="2600" dirty="0" err="1"/>
              <a:t>browser</a:t>
            </a:r>
            <a:r>
              <a:rPr lang="uk-UA" sz="2600" dirty="0"/>
              <a:t> </a:t>
            </a:r>
            <a:r>
              <a:rPr lang="uk-UA" sz="2600" dirty="0" err="1"/>
              <a:t>history</a:t>
            </a:r>
            <a:endParaRPr lang="uk-UA" sz="2600" dirty="0"/>
          </a:p>
          <a:p>
            <a:pPr lvl="0">
              <a:buFont typeface="Arial" pitchFamily="34" charset="0"/>
              <a:buChar char="•"/>
            </a:pPr>
            <a:r>
              <a:rPr lang="uk-UA" sz="2600" dirty="0"/>
              <a:t> POST </a:t>
            </a:r>
            <a:r>
              <a:rPr lang="uk-UA" sz="2600" dirty="0" err="1"/>
              <a:t>requests</a:t>
            </a:r>
            <a:r>
              <a:rPr lang="uk-UA" sz="2600" dirty="0"/>
              <a:t> </a:t>
            </a:r>
            <a:r>
              <a:rPr lang="uk-UA" sz="2600" dirty="0" err="1"/>
              <a:t>cannot</a:t>
            </a:r>
            <a:r>
              <a:rPr lang="uk-UA" sz="2600" dirty="0"/>
              <a:t> </a:t>
            </a:r>
            <a:r>
              <a:rPr lang="uk-UA" sz="2600" dirty="0" err="1"/>
              <a:t>be</a:t>
            </a:r>
            <a:r>
              <a:rPr lang="uk-UA" sz="2600" dirty="0"/>
              <a:t> </a:t>
            </a:r>
            <a:r>
              <a:rPr lang="uk-UA" sz="2600" dirty="0" err="1"/>
              <a:t>bookmarked</a:t>
            </a:r>
            <a:endParaRPr lang="uk-UA" sz="2600" dirty="0"/>
          </a:p>
          <a:p>
            <a:pPr lvl="0">
              <a:buFont typeface="Arial" pitchFamily="34" charset="0"/>
              <a:buChar char="•"/>
            </a:pPr>
            <a:r>
              <a:rPr lang="uk-UA" sz="2600" dirty="0"/>
              <a:t> POST </a:t>
            </a:r>
            <a:r>
              <a:rPr lang="uk-UA" sz="2600" dirty="0" err="1"/>
              <a:t>requests</a:t>
            </a:r>
            <a:r>
              <a:rPr lang="uk-UA" sz="2600" dirty="0"/>
              <a:t> </a:t>
            </a:r>
            <a:r>
              <a:rPr lang="uk-UA" sz="2600" dirty="0" err="1"/>
              <a:t>have</a:t>
            </a:r>
            <a:r>
              <a:rPr lang="uk-UA" sz="2600" dirty="0"/>
              <a:t> </a:t>
            </a:r>
            <a:r>
              <a:rPr lang="uk-UA" sz="2600" dirty="0" err="1"/>
              <a:t>no</a:t>
            </a:r>
            <a:r>
              <a:rPr lang="uk-UA" sz="2600" dirty="0"/>
              <a:t> </a:t>
            </a:r>
            <a:r>
              <a:rPr lang="uk-UA" sz="2600" dirty="0" err="1"/>
              <a:t>restrictions</a:t>
            </a:r>
            <a:r>
              <a:rPr lang="uk-UA" sz="2600" dirty="0"/>
              <a:t> </a:t>
            </a:r>
            <a:r>
              <a:rPr lang="uk-UA" sz="2600" dirty="0" err="1"/>
              <a:t>on</a:t>
            </a:r>
            <a:r>
              <a:rPr lang="uk-UA" sz="2600" dirty="0"/>
              <a:t> </a:t>
            </a:r>
            <a:r>
              <a:rPr lang="uk-UA" sz="2600" dirty="0" err="1"/>
              <a:t>data</a:t>
            </a:r>
            <a:r>
              <a:rPr lang="uk-UA" sz="2600" dirty="0"/>
              <a:t> </a:t>
            </a:r>
            <a:r>
              <a:rPr lang="uk-UA" sz="2600" dirty="0" err="1"/>
              <a:t>length</a:t>
            </a:r>
            <a:endParaRPr lang="uk-UA" sz="2600" dirty="0"/>
          </a:p>
        </p:txBody>
      </p:sp>
      <p:sp>
        <p:nvSpPr>
          <p:cNvPr id="3" name="Прямоугольник 2"/>
          <p:cNvSpPr/>
          <p:nvPr/>
        </p:nvSpPr>
        <p:spPr>
          <a:xfrm>
            <a:off x="5871933" y="3403829"/>
            <a:ext cx="453073" cy="461665"/>
          </a:xfrm>
          <a:prstGeom prst="rect">
            <a:avLst/>
          </a:prstGeom>
        </p:spPr>
        <p:txBody>
          <a:bodyPr wrap="none">
            <a:spAutoFit/>
          </a:bodyPr>
          <a:lstStyle/>
          <a:p>
            <a:r>
              <a:rPr lang="en-US" sz="2400" b="1" dirty="0" err="1"/>
              <a:t>vs</a:t>
            </a:r>
            <a:endParaRPr lang="ru-RU" sz="2400" dirty="0"/>
          </a:p>
        </p:txBody>
      </p:sp>
    </p:spTree>
    <p:extLst>
      <p:ext uri="{BB962C8B-B14F-4D97-AF65-F5344CB8AC3E}">
        <p14:creationId xmlns:p14="http://schemas.microsoft.com/office/powerpoint/2010/main" val="37734775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Скругленный прямоугольник 6"/>
          <p:cNvSpPr/>
          <p:nvPr/>
        </p:nvSpPr>
        <p:spPr>
          <a:xfrm>
            <a:off x="514336" y="5023452"/>
            <a:ext cx="11033048" cy="92574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200" dirty="0"/>
              <a:t>Synchronous </a:t>
            </a:r>
            <a:r>
              <a:rPr lang="en-US" sz="2200" dirty="0" err="1"/>
              <a:t>XMLHttpRequest</a:t>
            </a:r>
            <a:r>
              <a:rPr lang="en-US" sz="2200" dirty="0"/>
              <a:t> (</a:t>
            </a:r>
            <a:r>
              <a:rPr lang="en-US" sz="2200" dirty="0" err="1"/>
              <a:t>async</a:t>
            </a:r>
            <a:r>
              <a:rPr lang="en-US" sz="2200" dirty="0"/>
              <a:t> = false) is not recommended because the JavaScript will stop executing until the server response is ready.</a:t>
            </a:r>
            <a:endParaRPr lang="ru-RU" sz="2200" dirty="0">
              <a:cs typeface="Arial" panose="020B0604020202020204" pitchFamily="34" charset="0"/>
            </a:endParaRPr>
          </a:p>
        </p:txBody>
      </p:sp>
      <p:sp>
        <p:nvSpPr>
          <p:cNvPr id="8" name="Прямоугольник 7"/>
          <p:cNvSpPr/>
          <p:nvPr/>
        </p:nvSpPr>
        <p:spPr>
          <a:xfrm>
            <a:off x="0" y="4978492"/>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1148205"/>
          </a:xfrm>
        </p:spPr>
        <p:txBody>
          <a:bodyPr rtlCol="0">
            <a:noAutofit/>
          </a:bodyPr>
          <a:lstStyle/>
          <a:p>
            <a:pPr marL="0" lvl="1" algn="just" defTabSz="360000">
              <a:spcAft>
                <a:spcPts val="1200"/>
              </a:spcAft>
            </a:pPr>
            <a:r>
              <a:rPr lang="en-US" dirty="0">
                <a:cs typeface="Arial" panose="020B0604020202020204" pitchFamily="34" charset="0"/>
              </a:rPr>
              <a:t>If the </a:t>
            </a:r>
            <a:r>
              <a:rPr lang="en-US" i="1" dirty="0">
                <a:cs typeface="Arial" panose="020B0604020202020204" pitchFamily="34" charset="0"/>
              </a:rPr>
              <a:t>open</a:t>
            </a:r>
            <a:r>
              <a:rPr lang="en-US" dirty="0">
                <a:cs typeface="Arial" panose="020B0604020202020204" pitchFamily="34" charset="0"/>
              </a:rPr>
              <a:t> method sets the </a:t>
            </a:r>
            <a:r>
              <a:rPr lang="en-US" b="1" i="1" dirty="0" err="1">
                <a:solidFill>
                  <a:srgbClr val="7030A0"/>
                </a:solidFill>
                <a:cs typeface="Arial" panose="020B0604020202020204" pitchFamily="34" charset="0"/>
              </a:rPr>
              <a:t>async</a:t>
            </a:r>
            <a:r>
              <a:rPr lang="en-US" dirty="0">
                <a:solidFill>
                  <a:srgbClr val="7030A0"/>
                </a:solidFill>
                <a:cs typeface="Arial" panose="020B0604020202020204" pitchFamily="34" charset="0"/>
              </a:rPr>
              <a:t> </a:t>
            </a:r>
            <a:r>
              <a:rPr lang="en-US" dirty="0">
                <a:cs typeface="Arial" panose="020B0604020202020204" pitchFamily="34" charset="0"/>
              </a:rPr>
              <a:t>parameter to </a:t>
            </a:r>
            <a:r>
              <a:rPr lang="en-US" b="1" i="1" dirty="0">
                <a:solidFill>
                  <a:srgbClr val="7030A0"/>
                </a:solidFill>
                <a:cs typeface="Arial" panose="020B0604020202020204" pitchFamily="34" charset="0"/>
              </a:rPr>
              <a:t>false</a:t>
            </a:r>
            <a:r>
              <a:rPr lang="en-US" dirty="0">
                <a:cs typeface="Arial" panose="020B0604020202020204" pitchFamily="34" charset="0"/>
              </a:rPr>
              <a:t>, the request will be </a:t>
            </a:r>
            <a:r>
              <a:rPr lang="en-US" b="1" dirty="0">
                <a:solidFill>
                  <a:srgbClr val="7030A0"/>
                </a:solidFill>
                <a:cs typeface="Arial" panose="020B0604020202020204" pitchFamily="34" charset="0"/>
              </a:rPr>
              <a:t>synchronous</a:t>
            </a:r>
            <a:r>
              <a:rPr lang="en-US" dirty="0">
                <a:cs typeface="Arial" panose="020B0604020202020204" pitchFamily="34" charset="0"/>
              </a:rPr>
              <a:t>.</a:t>
            </a:r>
          </a:p>
          <a:p>
            <a:pPr marL="0" lvl="1" algn="just" defTabSz="360000"/>
            <a:r>
              <a:rPr lang="en-US" dirty="0">
                <a:cs typeface="Arial" panose="020B0604020202020204" pitchFamily="34" charset="0"/>
              </a:rPr>
              <a:t>Synchronous calls are used extremely rarely, as they block the interaction with the page until the download is completed.</a:t>
            </a:r>
            <a:endParaRPr lang="en-US" dirty="0">
              <a:solidFill>
                <a:schemeClr val="accent4">
                  <a:lumMod val="50000"/>
                </a:schemeClr>
              </a:solidFill>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55184" y="301246"/>
            <a:ext cx="11747725" cy="525970"/>
          </a:xfrm>
        </p:spPr>
        <p:txBody>
          <a:bodyPr/>
          <a:lstStyle/>
          <a:p>
            <a:r>
              <a:rPr lang="en-US" sz="3600" b="1" dirty="0">
                <a:latin typeface="Proxima Nova Black" charset="0"/>
              </a:rPr>
              <a:t>SYNCHRONOUS AND ASYNCHRONOUS REQUESTS</a:t>
            </a:r>
          </a:p>
        </p:txBody>
      </p:sp>
      <p:sp>
        <p:nvSpPr>
          <p:cNvPr id="5" name="Content Placeholder 2">
            <a:extLst>
              <a:ext uri="{FF2B5EF4-FFF2-40B4-BE49-F238E27FC236}">
                <a16:creationId xmlns:a16="http://schemas.microsoft.com/office/drawing/2014/main" id="{2A46A0C8-8743-44F3-ADA4-31065EC466D4}"/>
              </a:ext>
            </a:extLst>
          </p:cNvPr>
          <p:cNvSpPr txBox="1">
            <a:spLocks/>
          </p:cNvSpPr>
          <p:nvPr/>
        </p:nvSpPr>
        <p:spPr>
          <a:xfrm>
            <a:off x="1382233" y="2396791"/>
            <a:ext cx="10681605" cy="2196474"/>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spcBef>
                <a:spcPts val="600"/>
              </a:spcBef>
            </a:pP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Synchronous request</a:t>
            </a:r>
            <a:endParaRPr lang="ru-RU" sz="2000" dirty="0">
              <a:solidFill>
                <a:schemeClr val="bg1">
                  <a:lumMod val="50000"/>
                </a:schemeClr>
              </a:solidFill>
              <a:latin typeface="Consolas" pitchFamily="49" charset="0"/>
              <a:cs typeface="Consolas" pitchFamily="49" charset="0"/>
            </a:endParaRPr>
          </a:p>
          <a:p>
            <a:pPr>
              <a:lnSpc>
                <a:spcPct val="80000"/>
              </a:lnSpc>
              <a:spcBef>
                <a:spcPts val="600"/>
              </a:spcBef>
            </a:pPr>
            <a:r>
              <a:rPr lang="en-US" sz="2000" dirty="0" err="1">
                <a:latin typeface="Consolas" pitchFamily="49" charset="0"/>
                <a:cs typeface="Consolas" pitchFamily="49" charset="0"/>
              </a:rPr>
              <a:t>ajaxRequest.</a:t>
            </a:r>
            <a:r>
              <a:rPr lang="en-US" sz="2000" dirty="0" err="1">
                <a:solidFill>
                  <a:schemeClr val="accent4">
                    <a:lumMod val="50000"/>
                  </a:schemeClr>
                </a:solidFill>
                <a:latin typeface="Consolas" pitchFamily="49" charset="0"/>
                <a:cs typeface="Consolas" pitchFamily="49" charset="0"/>
              </a:rPr>
              <a:t>open</a:t>
            </a:r>
            <a:r>
              <a:rPr lang="en-US" sz="2000" dirty="0">
                <a:latin typeface="Consolas" pitchFamily="49" charset="0"/>
                <a:cs typeface="Consolas" pitchFamily="49" charset="0"/>
              </a:rPr>
              <a:t>('GET', ‘</a:t>
            </a:r>
            <a:r>
              <a:rPr lang="en-US" sz="2000" dirty="0" err="1">
                <a:latin typeface="Consolas" pitchFamily="49" charset="0"/>
                <a:cs typeface="Consolas" pitchFamily="49" charset="0"/>
              </a:rPr>
              <a:t>data.json</a:t>
            </a: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false</a:t>
            </a:r>
            <a:r>
              <a:rPr lang="en-US" sz="2000" dirty="0">
                <a:latin typeface="Consolas" pitchFamily="49" charset="0"/>
                <a:cs typeface="Consolas" pitchFamily="49" charset="0"/>
              </a:rPr>
              <a:t>);</a:t>
            </a:r>
          </a:p>
          <a:p>
            <a:pPr>
              <a:lnSpc>
                <a:spcPct val="80000"/>
              </a:lnSpc>
              <a:spcBef>
                <a:spcPts val="600"/>
              </a:spcBef>
            </a:pPr>
            <a:endParaRPr lang="en-US" sz="2000" dirty="0">
              <a:latin typeface="Consolas" pitchFamily="49" charset="0"/>
              <a:cs typeface="Consolas" pitchFamily="49" charset="0"/>
            </a:endParaRPr>
          </a:p>
          <a:p>
            <a:pPr>
              <a:lnSpc>
                <a:spcPct val="80000"/>
              </a:lnSpc>
              <a:spcBef>
                <a:spcPts val="600"/>
              </a:spcBef>
            </a:pPr>
            <a:r>
              <a:rPr lang="en-US" sz="2000" dirty="0">
                <a:solidFill>
                  <a:schemeClr val="bg1">
                    <a:lumMod val="50000"/>
                  </a:schemeClr>
                </a:solidFill>
                <a:latin typeface="Consolas" pitchFamily="49" charset="0"/>
                <a:cs typeface="Consolas" pitchFamily="49" charset="0"/>
              </a:rPr>
              <a:t>// Send him</a:t>
            </a:r>
            <a:endParaRPr lang="ru-RU" sz="2000" dirty="0">
              <a:solidFill>
                <a:schemeClr val="bg1">
                  <a:lumMod val="50000"/>
                </a:schemeClr>
              </a:solidFill>
              <a:latin typeface="Consolas" pitchFamily="49" charset="0"/>
              <a:cs typeface="Consolas" pitchFamily="49" charset="0"/>
            </a:endParaRPr>
          </a:p>
          <a:p>
            <a:pPr>
              <a:lnSpc>
                <a:spcPct val="80000"/>
              </a:lnSpc>
              <a:spcBef>
                <a:spcPts val="600"/>
              </a:spcBef>
            </a:pPr>
            <a:r>
              <a:rPr lang="en-US" sz="2000" dirty="0" err="1">
                <a:latin typeface="Consolas" pitchFamily="49" charset="0"/>
                <a:cs typeface="Consolas" pitchFamily="49" charset="0"/>
              </a:rPr>
              <a:t>ajaxRequest.</a:t>
            </a:r>
            <a:r>
              <a:rPr lang="en-US" sz="2000" dirty="0" err="1">
                <a:solidFill>
                  <a:schemeClr val="accent4">
                    <a:lumMod val="50000"/>
                  </a:schemeClr>
                </a:solidFill>
                <a:latin typeface="Consolas" pitchFamily="49" charset="0"/>
                <a:cs typeface="Consolas" pitchFamily="49" charset="0"/>
              </a:rPr>
              <a:t>send</a:t>
            </a:r>
            <a:r>
              <a:rPr lang="en-US" sz="2000" dirty="0">
                <a:latin typeface="Consolas" pitchFamily="49" charset="0"/>
                <a:cs typeface="Consolas" pitchFamily="49" charset="0"/>
              </a:rPr>
              <a:t>();</a:t>
            </a:r>
          </a:p>
          <a:p>
            <a:pPr>
              <a:lnSpc>
                <a:spcPct val="80000"/>
              </a:lnSpc>
              <a:spcBef>
                <a:spcPts val="600"/>
              </a:spcBef>
            </a:pPr>
            <a:r>
              <a:rPr lang="en-US" sz="2000" dirty="0">
                <a:solidFill>
                  <a:schemeClr val="bg1">
                    <a:lumMod val="50000"/>
                  </a:schemeClr>
                </a:solidFill>
                <a:latin typeface="Consolas" pitchFamily="49" charset="0"/>
                <a:cs typeface="Consolas" pitchFamily="49" charset="0"/>
              </a:rPr>
              <a:t>// ... all JavaScript will "hang" until the request is completed</a:t>
            </a:r>
            <a:endParaRPr lang="en-US" sz="1900" dirty="0">
              <a:solidFill>
                <a:schemeClr val="bg1">
                  <a:lumMod val="50000"/>
                </a:schemeClr>
              </a:solidFill>
              <a:latin typeface="Consolas" pitchFamily="49" charset="0"/>
              <a:cs typeface="Consolas" pitchFamily="49" charset="0"/>
            </a:endParaRPr>
          </a:p>
        </p:txBody>
      </p:sp>
      <p:sp>
        <p:nvSpPr>
          <p:cNvPr id="3" name="Прямоугольник 2"/>
          <p:cNvSpPr/>
          <p:nvPr/>
        </p:nvSpPr>
        <p:spPr>
          <a:xfrm>
            <a:off x="464287" y="4519962"/>
            <a:ext cx="11412279" cy="430887"/>
          </a:xfrm>
          <a:prstGeom prst="rect">
            <a:avLst/>
          </a:prstGeom>
        </p:spPr>
        <p:txBody>
          <a:bodyPr wrap="square">
            <a:spAutoFit/>
          </a:bodyPr>
          <a:lstStyle/>
          <a:p>
            <a:r>
              <a:rPr lang="en-US" sz="2200" dirty="0"/>
              <a:t>To make the request </a:t>
            </a:r>
            <a:r>
              <a:rPr lang="en-US" sz="2200" b="1" dirty="0">
                <a:solidFill>
                  <a:srgbClr val="7030A0"/>
                </a:solidFill>
              </a:rPr>
              <a:t>asynchronous</a:t>
            </a:r>
            <a:r>
              <a:rPr lang="en-US" sz="2200" dirty="0"/>
              <a:t>, we set the </a:t>
            </a:r>
            <a:r>
              <a:rPr lang="en-US" sz="2200" b="1" i="1" dirty="0" err="1">
                <a:solidFill>
                  <a:srgbClr val="7030A0"/>
                </a:solidFill>
              </a:rPr>
              <a:t>async</a:t>
            </a:r>
            <a:r>
              <a:rPr lang="en-US" sz="2200" dirty="0">
                <a:solidFill>
                  <a:srgbClr val="7030A0"/>
                </a:solidFill>
              </a:rPr>
              <a:t> </a:t>
            </a:r>
            <a:r>
              <a:rPr lang="en-US" sz="2200" dirty="0"/>
              <a:t>parameter to </a:t>
            </a:r>
            <a:r>
              <a:rPr lang="en-US" sz="2200" b="1" i="1" dirty="0">
                <a:solidFill>
                  <a:srgbClr val="7030A0"/>
                </a:solidFill>
              </a:rPr>
              <a:t>true</a:t>
            </a:r>
            <a:r>
              <a:rPr lang="en-US" sz="2200" dirty="0"/>
              <a:t>.</a:t>
            </a:r>
            <a:endParaRPr lang="ru-RU" sz="2200" dirty="0"/>
          </a:p>
        </p:txBody>
      </p:sp>
    </p:spTree>
    <p:extLst>
      <p:ext uri="{BB962C8B-B14F-4D97-AF65-F5344CB8AC3E}">
        <p14:creationId xmlns:p14="http://schemas.microsoft.com/office/powerpoint/2010/main" val="454554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5267" y="1010093"/>
            <a:ext cx="11651933" cy="5454507"/>
          </a:xfrm>
        </p:spPr>
        <p:txBody>
          <a:bodyPr rtlCol="0">
            <a:noAutofit/>
          </a:bodyPr>
          <a:lstStyle/>
          <a:p>
            <a:pPr marL="0" lvl="1" algn="just" defTabSz="360000"/>
            <a:r>
              <a:rPr lang="ru-RU" sz="2000" dirty="0">
                <a:solidFill>
                  <a:schemeClr val="bg1">
                    <a:lumMod val="50000"/>
                  </a:schemeClr>
                </a:solidFill>
                <a:latin typeface="Consolas" pitchFamily="49" charset="0"/>
                <a:cs typeface="Consolas" pitchFamily="49" charset="0"/>
              </a:rPr>
              <a:t>// 1. </a:t>
            </a:r>
            <a:r>
              <a:rPr lang="en-US" sz="2000" dirty="0">
                <a:solidFill>
                  <a:schemeClr val="bg1">
                    <a:lumMod val="50000"/>
                  </a:schemeClr>
                </a:solidFill>
                <a:latin typeface="Consolas" pitchFamily="49" charset="0"/>
                <a:cs typeface="Consolas" pitchFamily="49" charset="0"/>
              </a:rPr>
              <a:t>Create a new object</a:t>
            </a:r>
            <a:r>
              <a:rPr lang="ru-RU" sz="2000" dirty="0">
                <a:solidFill>
                  <a:schemeClr val="bg1">
                    <a:lumMod val="50000"/>
                  </a:schemeClr>
                </a:solidFill>
                <a:latin typeface="Consolas" pitchFamily="49" charset="0"/>
                <a:cs typeface="Consolas" pitchFamily="49" charset="0"/>
              </a:rPr>
              <a:t> </a:t>
            </a:r>
            <a:r>
              <a:rPr lang="en-US" sz="2000" dirty="0" err="1">
                <a:solidFill>
                  <a:schemeClr val="bg1">
                    <a:lumMod val="50000"/>
                  </a:schemeClr>
                </a:solidFill>
                <a:latin typeface="Consolas" pitchFamily="49" charset="0"/>
                <a:cs typeface="Consolas" pitchFamily="49" charset="0"/>
              </a:rPr>
              <a:t>XMLHttpRequest</a:t>
            </a:r>
            <a:endParaRPr lang="en-US" sz="2000" dirty="0">
              <a:solidFill>
                <a:schemeClr val="bg1">
                  <a:lumMod val="50000"/>
                </a:schemeClr>
              </a:solidFill>
              <a:latin typeface="Consolas" pitchFamily="49" charset="0"/>
              <a:cs typeface="Consolas" pitchFamily="49" charset="0"/>
            </a:endParaRPr>
          </a:p>
          <a:p>
            <a:pPr marL="0" lvl="1" algn="just" defTabSz="360000"/>
            <a:r>
              <a:rPr lang="en-US" sz="2000" dirty="0">
                <a:solidFill>
                  <a:srgbClr val="0070C0"/>
                </a:solidFill>
                <a:latin typeface="Consolas" pitchFamily="49" charset="0"/>
                <a:cs typeface="Consolas" pitchFamily="49" charset="0"/>
              </a:rPr>
              <a:t>let </a:t>
            </a:r>
            <a:r>
              <a:rPr lang="en-US" sz="2000" dirty="0" err="1">
                <a:solidFill>
                  <a:schemeClr val="accent4">
                    <a:lumMod val="50000"/>
                  </a:schemeClr>
                </a:solidFill>
                <a:latin typeface="Consolas" pitchFamily="49" charset="0"/>
                <a:cs typeface="Consolas" pitchFamily="49" charset="0"/>
              </a:rPr>
              <a:t>ajaxRequest</a:t>
            </a:r>
            <a:r>
              <a:rPr lang="en-US" sz="2000" dirty="0">
                <a:latin typeface="Consolas" pitchFamily="49" charset="0"/>
                <a:cs typeface="Consolas" pitchFamily="49" charset="0"/>
              </a:rPr>
              <a:t> = </a:t>
            </a:r>
            <a:r>
              <a:rPr lang="en-US" sz="2000" dirty="0">
                <a:solidFill>
                  <a:schemeClr val="accent2">
                    <a:lumMod val="75000"/>
                  </a:schemeClr>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err="1">
                <a:solidFill>
                  <a:schemeClr val="accent2">
                    <a:lumMod val="75000"/>
                  </a:schemeClr>
                </a:solidFill>
                <a:latin typeface="Consolas" pitchFamily="49" charset="0"/>
                <a:cs typeface="Consolas" pitchFamily="49" charset="0"/>
              </a:rPr>
              <a:t>XMLHttpRequest</a:t>
            </a:r>
            <a:r>
              <a:rPr lang="en-US" sz="2000" dirty="0">
                <a:latin typeface="Consolas" pitchFamily="49" charset="0"/>
                <a:cs typeface="Consolas" pitchFamily="49" charset="0"/>
              </a:rPr>
              <a:t>();</a:t>
            </a:r>
          </a:p>
          <a:p>
            <a:pPr marL="0" lvl="1" algn="just" defTabSz="360000">
              <a:spcBef>
                <a:spcPts val="0"/>
              </a:spcBef>
            </a:pPr>
            <a:endParaRPr lang="en-US" sz="2000" dirty="0">
              <a:latin typeface="Consolas" pitchFamily="49" charset="0"/>
              <a:cs typeface="Consolas" pitchFamily="49" charset="0"/>
            </a:endParaRPr>
          </a:p>
          <a:p>
            <a:pPr marL="0" lvl="1" algn="just" defTabSz="360000"/>
            <a:r>
              <a:rPr lang="en-US" sz="2000" dirty="0">
                <a:solidFill>
                  <a:schemeClr val="bg1">
                    <a:lumMod val="50000"/>
                  </a:schemeClr>
                </a:solidFill>
                <a:latin typeface="Consolas" pitchFamily="49" charset="0"/>
                <a:cs typeface="Consolas" pitchFamily="49" charset="0"/>
              </a:rPr>
              <a:t>// 2. Configuring it: GET request to URL '</a:t>
            </a:r>
            <a:r>
              <a:rPr lang="en-US" sz="2000" dirty="0" err="1">
                <a:solidFill>
                  <a:schemeClr val="bg1">
                    <a:lumMod val="50000"/>
                  </a:schemeClr>
                </a:solidFill>
                <a:latin typeface="Consolas" pitchFamily="49" charset="0"/>
                <a:cs typeface="Consolas" pitchFamily="49" charset="0"/>
              </a:rPr>
              <a:t>data.json</a:t>
            </a:r>
            <a:r>
              <a:rPr lang="en-US" sz="2000" dirty="0">
                <a:solidFill>
                  <a:schemeClr val="bg1">
                    <a:lumMod val="50000"/>
                  </a:schemeClr>
                </a:solidFill>
                <a:latin typeface="Consolas" pitchFamily="49" charset="0"/>
                <a:cs typeface="Consolas" pitchFamily="49" charset="0"/>
              </a:rPr>
              <a:t>'</a:t>
            </a:r>
          </a:p>
          <a:p>
            <a:pPr marL="0" lvl="1" algn="just" defTabSz="360000"/>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open</a:t>
            </a:r>
            <a:r>
              <a:rPr lang="en-US" sz="2000" dirty="0">
                <a:latin typeface="Consolas" pitchFamily="49" charset="0"/>
                <a:cs typeface="Consolas" pitchFamily="49" charset="0"/>
              </a:rPr>
              <a:t>('GET', ‘</a:t>
            </a:r>
            <a:r>
              <a:rPr lang="en-US" sz="2000" dirty="0" err="1">
                <a:latin typeface="Consolas" pitchFamily="49" charset="0"/>
                <a:cs typeface="Consolas" pitchFamily="49" charset="0"/>
              </a:rPr>
              <a:t>data.json</a:t>
            </a:r>
            <a:r>
              <a:rPr lang="en-US" sz="2000" dirty="0">
                <a:latin typeface="Consolas" pitchFamily="49" charset="0"/>
                <a:cs typeface="Consolas" pitchFamily="49" charset="0"/>
              </a:rPr>
              <a:t>', true);		</a:t>
            </a:r>
            <a:r>
              <a:rPr lang="en-US" sz="2000" dirty="0">
                <a:solidFill>
                  <a:schemeClr val="bg1">
                    <a:lumMod val="50000"/>
                  </a:schemeClr>
                </a:solidFill>
                <a:latin typeface="Consolas" pitchFamily="49" charset="0"/>
                <a:cs typeface="Consolas" pitchFamily="49" charset="0"/>
              </a:rPr>
              <a:t>// a</a:t>
            </a:r>
            <a:r>
              <a:rPr lang="en-US" sz="2000" dirty="0">
                <a:solidFill>
                  <a:schemeClr val="bg1">
                    <a:lumMod val="50000"/>
                  </a:schemeClr>
                </a:solidFill>
              </a:rPr>
              <a:t>synchronous  requests</a:t>
            </a:r>
            <a:endParaRPr lang="en-US" sz="2000" dirty="0">
              <a:solidFill>
                <a:schemeClr val="bg1">
                  <a:lumMod val="50000"/>
                </a:schemeClr>
              </a:solidFill>
              <a:latin typeface="Consolas" pitchFamily="49" charset="0"/>
              <a:cs typeface="Consolas" pitchFamily="49" charset="0"/>
            </a:endParaRPr>
          </a:p>
          <a:p>
            <a:pPr marL="0" lvl="1" algn="just" defTabSz="360000">
              <a:spcBef>
                <a:spcPts val="0"/>
              </a:spcBef>
            </a:pPr>
            <a:endParaRPr lang="en-US" sz="2000" dirty="0">
              <a:latin typeface="Consolas" pitchFamily="49" charset="0"/>
              <a:cs typeface="Consolas" pitchFamily="49" charset="0"/>
            </a:endParaRPr>
          </a:p>
          <a:p>
            <a:pPr marL="0" lvl="1" algn="just" defTabSz="360000"/>
            <a:r>
              <a:rPr lang="en-US" sz="2000" dirty="0">
                <a:solidFill>
                  <a:schemeClr val="bg1">
                    <a:lumMod val="50000"/>
                  </a:schemeClr>
                </a:solidFill>
                <a:latin typeface="Consolas" pitchFamily="49" charset="0"/>
                <a:cs typeface="Consolas" pitchFamily="49" charset="0"/>
              </a:rPr>
              <a:t>// 3. If the server response code is not 200, then this is an error</a:t>
            </a:r>
            <a:endParaRPr lang="ru-RU" sz="2000" dirty="0">
              <a:solidFill>
                <a:schemeClr val="bg1">
                  <a:lumMod val="50000"/>
                </a:schemeClr>
              </a:solidFill>
              <a:latin typeface="Consolas" pitchFamily="49" charset="0"/>
              <a:cs typeface="Consolas" pitchFamily="49" charset="0"/>
            </a:endParaRPr>
          </a:p>
          <a:p>
            <a:pPr marL="0" lvl="1" algn="just" defTabSz="360000"/>
            <a:r>
              <a:rPr lang="en-US" sz="2000" dirty="0">
                <a:solidFill>
                  <a:srgbClr val="0070C0"/>
                </a:solidFill>
                <a:latin typeface="Consolas" pitchFamily="49" charset="0"/>
                <a:cs typeface="Consolas" pitchFamily="49" charset="0"/>
              </a:rPr>
              <a:t>if</a:t>
            </a: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status</a:t>
            </a:r>
            <a:r>
              <a:rPr lang="en-US" sz="2000" dirty="0">
                <a:latin typeface="Consolas" pitchFamily="49" charset="0"/>
                <a:cs typeface="Consolas" pitchFamily="49" charset="0"/>
              </a:rPr>
              <a:t> != 200) {</a:t>
            </a:r>
          </a:p>
          <a:p>
            <a:pPr marL="0" lvl="1" algn="just" defTabSz="360000"/>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handle error</a:t>
            </a:r>
            <a:endParaRPr lang="ru-RU" sz="2000" dirty="0">
              <a:solidFill>
                <a:schemeClr val="bg1">
                  <a:lumMod val="50000"/>
                </a:schemeClr>
              </a:solidFill>
              <a:latin typeface="Consolas" pitchFamily="49" charset="0"/>
              <a:cs typeface="Consolas" pitchFamily="49" charset="0"/>
            </a:endParaRPr>
          </a:p>
          <a:p>
            <a:pPr marL="0" lvl="1" algn="just" defTabSz="360000"/>
            <a:r>
              <a:rPr lang="ru-RU"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status</a:t>
            </a:r>
            <a:r>
              <a:rPr lang="en-US" sz="2000" dirty="0">
                <a:latin typeface="Consolas" pitchFamily="49" charset="0"/>
                <a:cs typeface="Consolas" pitchFamily="49" charset="0"/>
              </a:rPr>
              <a:t> + ': ' + </a:t>
            </a:r>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statusText</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sample output</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404: </a:t>
            </a:r>
            <a:r>
              <a:rPr lang="en-US" sz="2000" dirty="0">
                <a:solidFill>
                  <a:schemeClr val="bg1">
                    <a:lumMod val="50000"/>
                  </a:schemeClr>
                </a:solidFill>
                <a:latin typeface="Consolas" pitchFamily="49" charset="0"/>
                <a:cs typeface="Consolas" pitchFamily="49" charset="0"/>
              </a:rPr>
              <a:t>Not Found</a:t>
            </a:r>
          </a:p>
          <a:p>
            <a:pPr marL="0" lvl="1" algn="just"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else</a:t>
            </a:r>
            <a:r>
              <a:rPr lang="en-US" sz="2000" dirty="0">
                <a:latin typeface="Consolas" pitchFamily="49" charset="0"/>
                <a:cs typeface="Consolas" pitchFamily="49" charset="0"/>
              </a:rPr>
              <a:t> {</a:t>
            </a:r>
          </a:p>
          <a:p>
            <a:pPr marL="0" lvl="1" algn="just" defTabSz="360000"/>
            <a:r>
              <a:rPr lang="en-US" sz="2000" dirty="0">
                <a:solidFill>
                  <a:schemeClr val="bg1">
                    <a:lumMod val="50000"/>
                  </a:schemeClr>
                </a:solidFill>
                <a:latin typeface="Consolas" pitchFamily="49" charset="0"/>
                <a:cs typeface="Consolas" pitchFamily="49" charset="0"/>
              </a:rPr>
              <a:t>  // display the result</a:t>
            </a:r>
            <a:endParaRPr lang="ru-RU" sz="2000" dirty="0">
              <a:solidFill>
                <a:schemeClr val="bg1">
                  <a:lumMod val="50000"/>
                </a:schemeClr>
              </a:solidFill>
              <a:latin typeface="Consolas" pitchFamily="49" charset="0"/>
              <a:cs typeface="Consolas" pitchFamily="49" charset="0"/>
            </a:endParaRPr>
          </a:p>
          <a:p>
            <a:pPr marL="0" lvl="1" algn="just" defTabSz="360000"/>
            <a:r>
              <a:rPr lang="ru-RU"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responseText</a:t>
            </a:r>
            <a:r>
              <a:rPr lang="en-US" sz="2000" dirty="0">
                <a:latin typeface="Consolas" pitchFamily="49" charset="0"/>
                <a:cs typeface="Consolas" pitchFamily="49" charset="0"/>
              </a:rPr>
              <a:t>); // </a:t>
            </a:r>
            <a:r>
              <a:rPr lang="en-US" sz="2000" dirty="0" err="1">
                <a:solidFill>
                  <a:schemeClr val="bg1">
                    <a:lumMod val="50000"/>
                  </a:schemeClr>
                </a:solidFill>
                <a:latin typeface="Consolas" pitchFamily="49" charset="0"/>
                <a:cs typeface="Consolas" pitchFamily="49" charset="0"/>
              </a:rPr>
              <a:t>responseText</a:t>
            </a:r>
            <a:r>
              <a:rPr lang="en-US" sz="2000" dirty="0">
                <a:solidFill>
                  <a:schemeClr val="bg1">
                    <a:lumMod val="50000"/>
                  </a:schemeClr>
                </a:solidFill>
                <a:latin typeface="Consolas" pitchFamily="49" charset="0"/>
                <a:cs typeface="Consolas" pitchFamily="49" charset="0"/>
              </a:rPr>
              <a:t> -- response text</a:t>
            </a:r>
            <a:endParaRPr lang="ru-RU" sz="2000" dirty="0">
              <a:latin typeface="Consolas" pitchFamily="49" charset="0"/>
              <a:cs typeface="Consolas" pitchFamily="49" charset="0"/>
            </a:endParaRPr>
          </a:p>
          <a:p>
            <a:pPr marL="0" lvl="1" algn="just" defTabSz="360000"/>
            <a:r>
              <a:rPr lang="ru-RU" sz="2000" dirty="0">
                <a:latin typeface="Consolas" pitchFamily="49" charset="0"/>
                <a:cs typeface="Consolas" pitchFamily="49" charset="0"/>
              </a:rPr>
              <a:t>}</a:t>
            </a:r>
            <a:endParaRPr lang="en-US" sz="2000" dirty="0">
              <a:latin typeface="Consolas" pitchFamily="49" charset="0"/>
              <a:cs typeface="Consolas" pitchFamily="49" charset="0"/>
            </a:endParaRPr>
          </a:p>
          <a:p>
            <a:pPr marL="0" lvl="1" algn="just" defTabSz="360000"/>
            <a:r>
              <a:rPr lang="en-US" sz="2000" dirty="0">
                <a:solidFill>
                  <a:schemeClr val="bg1">
                    <a:lumMod val="50000"/>
                  </a:schemeClr>
                </a:solidFill>
                <a:latin typeface="Consolas" pitchFamily="49" charset="0"/>
                <a:cs typeface="Consolas" pitchFamily="49" charset="0"/>
              </a:rPr>
              <a:t>// 4. Sending request</a:t>
            </a:r>
            <a:endParaRPr lang="ru-RU" sz="2000" dirty="0">
              <a:solidFill>
                <a:schemeClr val="bg1">
                  <a:lumMod val="50000"/>
                </a:schemeClr>
              </a:solidFill>
              <a:latin typeface="Consolas" pitchFamily="49" charset="0"/>
              <a:cs typeface="Consolas" pitchFamily="49" charset="0"/>
            </a:endParaRPr>
          </a:p>
          <a:p>
            <a:pPr marL="0" lvl="1" algn="just" defTabSz="360000"/>
            <a:r>
              <a:rPr lang="en-US" sz="2000" dirty="0" err="1">
                <a:solidFill>
                  <a:schemeClr val="accent4">
                    <a:lumMod val="50000"/>
                  </a:schemeClr>
                </a:solidFill>
                <a:latin typeface="Consolas" pitchFamily="49" charset="0"/>
                <a:cs typeface="Consolas" pitchFamily="49" charset="0"/>
              </a:rPr>
              <a:t>ajaxRequest</a:t>
            </a:r>
            <a:r>
              <a:rPr lang="en-US" sz="2000" dirty="0" err="1">
                <a:latin typeface="Consolas" pitchFamily="49" charset="0"/>
                <a:cs typeface="Consolas" pitchFamily="49" charset="0"/>
              </a:rPr>
              <a:t>.</a:t>
            </a:r>
            <a:r>
              <a:rPr lang="en-US" sz="2000" dirty="0" err="1">
                <a:solidFill>
                  <a:schemeClr val="accent2">
                    <a:lumMod val="75000"/>
                  </a:schemeClr>
                </a:solidFill>
                <a:latin typeface="Consolas" pitchFamily="49" charset="0"/>
                <a:cs typeface="Consolas" pitchFamily="49" charset="0"/>
              </a:rPr>
              <a:t>send</a:t>
            </a:r>
            <a:r>
              <a:rPr lang="en-US" sz="2000" dirty="0">
                <a:latin typeface="Consolas" pitchFamily="49" charset="0"/>
                <a:cs typeface="Consolas" pitchFamily="49" charset="0"/>
              </a:rPr>
              <a:t>();</a:t>
            </a:r>
          </a:p>
          <a:p>
            <a:pPr marL="0" lvl="1" algn="just" defTabSz="360000"/>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67162" y="184283"/>
            <a:ext cx="12024071" cy="525970"/>
          </a:xfrm>
        </p:spPr>
        <p:txBody>
          <a:bodyPr/>
          <a:lstStyle/>
          <a:p>
            <a:r>
              <a:rPr lang="en-US" sz="4400" b="1" dirty="0">
                <a:latin typeface="Proxima Nova Black" charset="0"/>
              </a:rPr>
              <a:t>AN EXAMPLE OF USING XMLHTTPREQUEST</a:t>
            </a:r>
          </a:p>
        </p:txBody>
      </p:sp>
    </p:spTree>
    <p:extLst>
      <p:ext uri="{BB962C8B-B14F-4D97-AF65-F5344CB8AC3E}">
        <p14:creationId xmlns:p14="http://schemas.microsoft.com/office/powerpoint/2010/main" val="41957604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72140" y="91546"/>
            <a:ext cx="12471991" cy="525970"/>
          </a:xfrm>
        </p:spPr>
        <p:txBody>
          <a:bodyPr/>
          <a:lstStyle/>
          <a:p>
            <a:r>
              <a:rPr lang="en-US" sz="3600" b="1" dirty="0">
                <a:latin typeface="Proxima Nova Black" charset="0"/>
              </a:rPr>
              <a:t>FULL EXAMPLE: AJAX WITH HTML &amp; JAVASCRIPT</a:t>
            </a: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5267" y="681268"/>
            <a:ext cx="11651933" cy="6155466"/>
          </a:xfrm>
        </p:spPr>
        <p:txBody>
          <a:bodyPr rtlCol="0">
            <a:noAutofit/>
          </a:bodyPr>
          <a:lstStyle/>
          <a:p>
            <a:pPr marL="0" lvl="1" algn="just" defTabSz="360000"/>
            <a:r>
              <a:rPr lang="en-US" sz="1600" dirty="0">
                <a:latin typeface="Consolas" pitchFamily="49" charset="0"/>
                <a:cs typeface="Consolas" pitchFamily="49" charset="0"/>
              </a:rPr>
              <a:t>&lt;!DOCTYPE HTML&gt;</a:t>
            </a:r>
          </a:p>
          <a:p>
            <a:pPr marL="0" lvl="1" algn="just" defTabSz="360000"/>
            <a:r>
              <a:rPr lang="en-US" sz="1600" dirty="0">
                <a:latin typeface="Consolas" pitchFamily="49" charset="0"/>
                <a:cs typeface="Consolas" pitchFamily="49" charset="0"/>
              </a:rPr>
              <a:t>&lt;html&gt;</a:t>
            </a:r>
          </a:p>
          <a:p>
            <a:pPr marL="457152" lvl="2" algn="just" defTabSz="360000"/>
            <a:r>
              <a:rPr lang="en-US" sz="1600" dirty="0">
                <a:latin typeface="Consolas" pitchFamily="49" charset="0"/>
                <a:cs typeface="Consolas" pitchFamily="49" charset="0"/>
              </a:rPr>
              <a:t>&lt;head&gt;</a:t>
            </a:r>
          </a:p>
          <a:p>
            <a:pPr marL="457152" lvl="2" algn="just" defTabSz="360000"/>
            <a:r>
              <a:rPr lang="en-US" sz="1600" dirty="0">
                <a:latin typeface="Consolas" pitchFamily="49" charset="0"/>
                <a:cs typeface="Consolas" pitchFamily="49" charset="0"/>
              </a:rPr>
              <a:t>  &lt;meta charset="utf-8"&gt;</a:t>
            </a:r>
          </a:p>
          <a:p>
            <a:pPr marL="457152" lvl="2" algn="just" defTabSz="360000"/>
            <a:r>
              <a:rPr lang="en-US" sz="1600" dirty="0">
                <a:latin typeface="Consolas" pitchFamily="49" charset="0"/>
                <a:cs typeface="Consolas" pitchFamily="49" charset="0"/>
              </a:rPr>
              <a:t>&lt;/head&gt;</a:t>
            </a:r>
          </a:p>
          <a:p>
            <a:pPr marL="457152" lvl="2" algn="just" defTabSz="360000"/>
            <a:r>
              <a:rPr lang="en-US" sz="1600" dirty="0">
                <a:latin typeface="Consolas" pitchFamily="49" charset="0"/>
                <a:cs typeface="Consolas" pitchFamily="49" charset="0"/>
              </a:rPr>
              <a:t>&lt;body&gt;</a:t>
            </a:r>
          </a:p>
          <a:p>
            <a:pPr marL="457152" lvl="2" algn="just" defTabSz="360000"/>
            <a:r>
              <a:rPr lang="en-US" sz="1600" dirty="0">
                <a:latin typeface="Consolas" pitchFamily="49" charset="0"/>
                <a:cs typeface="Consolas" pitchFamily="49" charset="0"/>
              </a:rPr>
              <a:t>  &lt;button </a:t>
            </a:r>
            <a:r>
              <a:rPr lang="en-US" sz="1600" dirty="0" err="1">
                <a:solidFill>
                  <a:srgbClr val="0070C0"/>
                </a:solidFill>
                <a:latin typeface="Consolas" pitchFamily="49" charset="0"/>
                <a:cs typeface="Consolas" pitchFamily="49" charset="0"/>
              </a:rPr>
              <a:t>onclick</a:t>
            </a:r>
            <a:r>
              <a:rPr lang="en-US" sz="1600" dirty="0">
                <a:latin typeface="Consolas" pitchFamily="49" charset="0"/>
                <a:cs typeface="Consolas" pitchFamily="49" charset="0"/>
              </a:rPr>
              <a:t>="</a:t>
            </a:r>
            <a:r>
              <a:rPr lang="en-US" sz="1600" dirty="0" err="1">
                <a:solidFill>
                  <a:schemeClr val="accent4">
                    <a:lumMod val="50000"/>
                  </a:schemeClr>
                </a:solidFill>
                <a:latin typeface="Consolas" pitchFamily="49" charset="0"/>
                <a:cs typeface="Consolas" pitchFamily="49" charset="0"/>
              </a:rPr>
              <a:t>downloadBooks</a:t>
            </a:r>
            <a:r>
              <a:rPr lang="en-US" sz="1600" dirty="0">
                <a:latin typeface="Consolas" pitchFamily="49" charset="0"/>
                <a:cs typeface="Consolas" pitchFamily="49" charset="0"/>
              </a:rPr>
              <a:t>()"&gt;Download books&lt;/button&gt;</a:t>
            </a:r>
          </a:p>
          <a:p>
            <a:pPr marL="457152" lvl="2" algn="just" defTabSz="360000"/>
            <a:r>
              <a:rPr lang="en-US" sz="1600" dirty="0">
                <a:latin typeface="Consolas" pitchFamily="49" charset="0"/>
                <a:cs typeface="Consolas" pitchFamily="49" charset="0"/>
              </a:rPr>
              <a:t>  &lt;script&gt;</a:t>
            </a:r>
          </a:p>
          <a:p>
            <a:pPr marL="457152" lvl="2" algn="just" defTabSz="360000"/>
            <a:r>
              <a:rPr lang="en-US" sz="1600" dirty="0">
                <a:latin typeface="Consolas" pitchFamily="49" charset="0"/>
                <a:cs typeface="Consolas" pitchFamily="49" charset="0"/>
              </a:rPr>
              <a:t>    </a:t>
            </a:r>
            <a:r>
              <a:rPr lang="en-US" sz="1600" dirty="0">
                <a:solidFill>
                  <a:srgbClr val="0070C0"/>
                </a:solidFill>
                <a:latin typeface="Consolas" pitchFamily="49" charset="0"/>
                <a:cs typeface="Consolas" pitchFamily="49" charset="0"/>
              </a:rPr>
              <a:t>function</a:t>
            </a:r>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downloadBooks</a:t>
            </a:r>
            <a:r>
              <a:rPr lang="en-US" sz="1600" dirty="0">
                <a:latin typeface="Consolas" pitchFamily="49" charset="0"/>
                <a:cs typeface="Consolas" pitchFamily="49" charset="0"/>
              </a:rPr>
              <a:t>() {</a:t>
            </a:r>
          </a:p>
          <a:p>
            <a:pPr marL="457152" lvl="2" algn="just" defTabSz="360000"/>
            <a:r>
              <a:rPr lang="en-US" sz="1600" dirty="0">
                <a:latin typeface="Consolas" pitchFamily="49" charset="0"/>
                <a:cs typeface="Consolas" pitchFamily="49" charset="0"/>
              </a:rPr>
              <a:t>      </a:t>
            </a:r>
            <a:r>
              <a:rPr lang="en-US" sz="1600" dirty="0" err="1">
                <a:solidFill>
                  <a:srgbClr val="0070C0"/>
                </a:solidFill>
                <a:latin typeface="Consolas" pitchFamily="49" charset="0"/>
                <a:cs typeface="Consolas" pitchFamily="49" charset="0"/>
              </a:rPr>
              <a:t>const</a:t>
            </a:r>
            <a:r>
              <a:rPr lang="en-US" sz="1600" dirty="0">
                <a:solidFill>
                  <a:srgbClr val="0070C0"/>
                </a:solidFill>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a:solidFill>
                  <a:schemeClr val="accent4">
                    <a:lumMod val="50000"/>
                  </a:schemeClr>
                </a:solidFill>
                <a:latin typeface="Consolas" pitchFamily="49" charset="0"/>
                <a:cs typeface="Consolas" pitchFamily="49" charset="0"/>
              </a:rPr>
              <a:t> </a:t>
            </a:r>
            <a:r>
              <a:rPr lang="en-US" sz="1600" dirty="0">
                <a:latin typeface="Consolas" pitchFamily="49" charset="0"/>
                <a:cs typeface="Consolas" pitchFamily="49" charset="0"/>
              </a:rPr>
              <a:t>= </a:t>
            </a:r>
            <a:r>
              <a:rPr lang="en-US" sz="1600" b="1" dirty="0">
                <a:solidFill>
                  <a:schemeClr val="accent2">
                    <a:lumMod val="75000"/>
                  </a:schemeClr>
                </a:solidFill>
                <a:latin typeface="Consolas" pitchFamily="49" charset="0"/>
                <a:cs typeface="Consolas" pitchFamily="49" charset="0"/>
              </a:rPr>
              <a:t>new </a:t>
            </a:r>
            <a:r>
              <a:rPr lang="en-US" sz="1600" b="1" dirty="0" err="1">
                <a:solidFill>
                  <a:schemeClr val="accent2">
                    <a:lumMod val="75000"/>
                  </a:schemeClr>
                </a:solidFill>
                <a:latin typeface="Consolas" pitchFamily="49" charset="0"/>
                <a:cs typeface="Consolas" pitchFamily="49" charset="0"/>
              </a:rPr>
              <a:t>XMLHttpRequest</a:t>
            </a:r>
            <a:r>
              <a:rPr lang="en-US" sz="1600" dirty="0">
                <a:latin typeface="Consolas" pitchFamily="49" charset="0"/>
                <a:cs typeface="Consolas" pitchFamily="49" charset="0"/>
              </a:rPr>
              <a:t>();</a:t>
            </a:r>
          </a:p>
          <a:p>
            <a:pPr marL="457152" lvl="2" algn="just" defTabSz="360000"/>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open</a:t>
            </a:r>
            <a:r>
              <a:rPr lang="en-US" sz="1600" dirty="0">
                <a:latin typeface="Consolas" pitchFamily="49" charset="0"/>
                <a:cs typeface="Consolas" pitchFamily="49" charset="0"/>
              </a:rPr>
              <a:t>('GET', '</a:t>
            </a:r>
            <a:r>
              <a:rPr lang="en-US" sz="1600" dirty="0" err="1">
                <a:latin typeface="Consolas" pitchFamily="49" charset="0"/>
                <a:cs typeface="Consolas" pitchFamily="49" charset="0"/>
              </a:rPr>
              <a:t>books.json</a:t>
            </a:r>
            <a:r>
              <a:rPr lang="en-US" sz="1600" dirty="0">
                <a:latin typeface="Consolas" pitchFamily="49" charset="0"/>
                <a:cs typeface="Consolas" pitchFamily="49" charset="0"/>
              </a:rPr>
              <a:t>', </a:t>
            </a:r>
            <a:r>
              <a:rPr lang="en-US" sz="1600" dirty="0">
                <a:solidFill>
                  <a:srgbClr val="0070C0"/>
                </a:solidFill>
                <a:latin typeface="Consolas" pitchFamily="49" charset="0"/>
                <a:cs typeface="Consolas" pitchFamily="49" charset="0"/>
              </a:rPr>
              <a:t>true</a:t>
            </a:r>
            <a:r>
              <a:rPr lang="en-US" sz="1600" dirty="0">
                <a:latin typeface="Consolas" pitchFamily="49" charset="0"/>
                <a:cs typeface="Consolas" pitchFamily="49" charset="0"/>
              </a:rPr>
              <a:t>);</a:t>
            </a:r>
          </a:p>
          <a:p>
            <a:pPr marL="457152" lvl="2" algn="just" defTabSz="360000"/>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onreadystatechange</a:t>
            </a:r>
            <a:r>
              <a:rPr lang="en-US" sz="1600" dirty="0">
                <a:latin typeface="Consolas" pitchFamily="49" charset="0"/>
                <a:cs typeface="Consolas" pitchFamily="49" charset="0"/>
              </a:rPr>
              <a:t> = </a:t>
            </a:r>
            <a:r>
              <a:rPr lang="en-US" sz="1600" dirty="0">
                <a:solidFill>
                  <a:srgbClr val="0070C0"/>
                </a:solidFill>
                <a:latin typeface="Consolas" pitchFamily="49" charset="0"/>
                <a:cs typeface="Consolas" pitchFamily="49" charset="0"/>
              </a:rPr>
              <a:t>function()</a:t>
            </a:r>
            <a:r>
              <a:rPr lang="en-US" sz="1600" dirty="0">
                <a:latin typeface="Consolas" pitchFamily="49" charset="0"/>
                <a:cs typeface="Consolas" pitchFamily="49" charset="0"/>
              </a:rPr>
              <a:t> { 		</a:t>
            </a:r>
            <a:r>
              <a:rPr lang="en-US" sz="1600" dirty="0">
                <a:solidFill>
                  <a:schemeClr val="bg1">
                    <a:lumMod val="50000"/>
                  </a:schemeClr>
                </a:solidFill>
                <a:latin typeface="Consolas" pitchFamily="49" charset="0"/>
                <a:cs typeface="Consolas" pitchFamily="49" charset="0"/>
              </a:rPr>
              <a:t> // for </a:t>
            </a:r>
            <a:r>
              <a:rPr lang="en-US" sz="1600" dirty="0">
                <a:solidFill>
                  <a:schemeClr val="bg1">
                    <a:lumMod val="50000"/>
                  </a:schemeClr>
                </a:solidFill>
              </a:rPr>
              <a:t>asynchronous  requests</a:t>
            </a:r>
            <a:endParaRPr lang="en-US" sz="1600" dirty="0">
              <a:latin typeface="Consolas" pitchFamily="49" charset="0"/>
              <a:cs typeface="Consolas" pitchFamily="49" charset="0"/>
            </a:endParaRPr>
          </a:p>
          <a:p>
            <a:pPr marL="1143066" lvl="4" indent="0" algn="just" defTabSz="360000">
              <a:buNone/>
            </a:pPr>
            <a:r>
              <a:rPr lang="en-US" sz="1600" dirty="0">
                <a:latin typeface="Consolas" pitchFamily="49" charset="0"/>
                <a:cs typeface="Consolas" pitchFamily="49" charset="0"/>
              </a:rPr>
              <a:t>  </a:t>
            </a:r>
            <a:r>
              <a:rPr lang="en-US" sz="1600" dirty="0">
                <a:solidFill>
                  <a:srgbClr val="0070C0"/>
                </a:solidFill>
                <a:latin typeface="Consolas" pitchFamily="49" charset="0"/>
                <a:cs typeface="Consolas" pitchFamily="49" charset="0"/>
              </a:rPr>
              <a:t>if</a:t>
            </a:r>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readyState</a:t>
            </a:r>
            <a:r>
              <a:rPr lang="en-US" sz="1600" dirty="0">
                <a:latin typeface="Consolas" pitchFamily="49" charset="0"/>
                <a:cs typeface="Consolas" pitchFamily="49" charset="0"/>
              </a:rPr>
              <a:t> != 4) </a:t>
            </a:r>
            <a:r>
              <a:rPr lang="en-US" sz="1600" dirty="0">
                <a:solidFill>
                  <a:srgbClr val="0070C0"/>
                </a:solidFill>
                <a:latin typeface="Consolas" pitchFamily="49" charset="0"/>
                <a:cs typeface="Consolas" pitchFamily="49" charset="0"/>
              </a:rPr>
              <a:t>return</a:t>
            </a:r>
            <a:r>
              <a:rPr lang="en-US" sz="1600" dirty="0">
                <a:latin typeface="Consolas" pitchFamily="49" charset="0"/>
                <a:cs typeface="Consolas" pitchFamily="49" charset="0"/>
              </a:rPr>
              <a:t>;			 </a:t>
            </a:r>
            <a:r>
              <a:rPr lang="en-US" sz="1600" dirty="0">
                <a:solidFill>
                  <a:schemeClr val="bg1">
                    <a:lumMod val="50000"/>
                  </a:schemeClr>
                </a:solidFill>
                <a:latin typeface="Consolas" pitchFamily="49" charset="0"/>
                <a:cs typeface="Consolas" pitchFamily="49" charset="0"/>
              </a:rPr>
              <a:t>// for </a:t>
            </a:r>
            <a:r>
              <a:rPr lang="en-US" sz="1600" dirty="0">
                <a:solidFill>
                  <a:schemeClr val="bg1">
                    <a:lumMod val="50000"/>
                  </a:schemeClr>
                </a:solidFill>
              </a:rPr>
              <a:t>asynchronous  requests</a:t>
            </a:r>
            <a:endParaRPr lang="en-US" sz="1600" dirty="0">
              <a:latin typeface="Consolas" pitchFamily="49" charset="0"/>
              <a:cs typeface="Consolas" pitchFamily="49" charset="0"/>
            </a:endParaRPr>
          </a:p>
          <a:p>
            <a:pPr marL="914306" lvl="3" algn="just" defTabSz="360000"/>
            <a:r>
              <a:rPr lang="en-US" sz="1600" dirty="0">
                <a:latin typeface="Consolas" pitchFamily="49" charset="0"/>
                <a:cs typeface="Consolas" pitchFamily="49" charset="0"/>
              </a:rPr>
              <a:t>    </a:t>
            </a:r>
            <a:r>
              <a:rPr lang="en-US" sz="1600" dirty="0">
                <a:solidFill>
                  <a:srgbClr val="0070C0"/>
                </a:solidFill>
                <a:latin typeface="Consolas" pitchFamily="49" charset="0"/>
                <a:cs typeface="Consolas" pitchFamily="49" charset="0"/>
              </a:rPr>
              <a:t>if</a:t>
            </a:r>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status</a:t>
            </a:r>
            <a:r>
              <a:rPr lang="en-US" sz="1600" dirty="0">
                <a:latin typeface="Consolas" pitchFamily="49" charset="0"/>
                <a:cs typeface="Consolas" pitchFamily="49" charset="0"/>
              </a:rPr>
              <a:t> != 200) {        </a:t>
            </a:r>
            <a:endParaRPr lang="ru-RU" sz="1600" dirty="0">
              <a:latin typeface="Consolas" pitchFamily="49" charset="0"/>
              <a:cs typeface="Consolas" pitchFamily="49" charset="0"/>
            </a:endParaRPr>
          </a:p>
          <a:p>
            <a:pPr marL="914306" lvl="3" algn="just" defTabSz="360000"/>
            <a:r>
              <a:rPr lang="ru-RU" sz="1600" dirty="0">
                <a:latin typeface="Consolas" pitchFamily="49" charset="0"/>
                <a:cs typeface="Consolas" pitchFamily="49" charset="0"/>
              </a:rPr>
              <a:t>    </a:t>
            </a:r>
            <a:r>
              <a:rPr lang="en-US" sz="1600" dirty="0">
                <a:latin typeface="Consolas" pitchFamily="49" charset="0"/>
                <a:cs typeface="Consolas" pitchFamily="49" charset="0"/>
              </a:rPr>
              <a:t>	  </a:t>
            </a:r>
            <a:r>
              <a:rPr lang="en-US" sz="1600" dirty="0">
                <a:solidFill>
                  <a:srgbClr val="0070C0"/>
                </a:solidFill>
                <a:latin typeface="Consolas" pitchFamily="49" charset="0"/>
                <a:cs typeface="Consolas" pitchFamily="49" charset="0"/>
              </a:rPr>
              <a:t>alert</a:t>
            </a:r>
            <a:r>
              <a:rPr lang="en-US" sz="1600" dirty="0">
                <a:latin typeface="Consolas" pitchFamily="49" charset="0"/>
                <a:cs typeface="Consolas" pitchFamily="49" charset="0"/>
              </a:rPr>
              <a:t>(‘Error</a:t>
            </a:r>
            <a:r>
              <a:rPr lang="ru-RU" sz="1600" dirty="0">
                <a:latin typeface="Consolas" pitchFamily="49" charset="0"/>
                <a:cs typeface="Consolas" pitchFamily="49" charset="0"/>
              </a:rPr>
              <a:t> ' +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status</a:t>
            </a:r>
            <a:r>
              <a:rPr lang="en-US" sz="1600" dirty="0">
                <a:latin typeface="Consolas" pitchFamily="49" charset="0"/>
                <a:cs typeface="Consolas" pitchFamily="49" charset="0"/>
              </a:rPr>
              <a:t> + ': ' + </a:t>
            </a:r>
            <a:r>
              <a:rPr lang="en-US" sz="1600" dirty="0" err="1">
                <a:latin typeface="Consolas" pitchFamily="49" charset="0"/>
                <a:cs typeface="Consolas" pitchFamily="49" charset="0"/>
              </a:rPr>
              <a:t>ajaxRequest.</a:t>
            </a:r>
            <a:r>
              <a:rPr lang="en-US" sz="1600" b="1" dirty="0" err="1">
                <a:solidFill>
                  <a:schemeClr val="accent2">
                    <a:lumMod val="75000"/>
                  </a:schemeClr>
                </a:solidFill>
                <a:latin typeface="Consolas" pitchFamily="49" charset="0"/>
                <a:cs typeface="Consolas" pitchFamily="49" charset="0"/>
              </a:rPr>
              <a:t>statusText</a:t>
            </a:r>
            <a:r>
              <a:rPr lang="en-US" sz="1600" dirty="0">
                <a:latin typeface="Consolas" pitchFamily="49" charset="0"/>
                <a:cs typeface="Consolas" pitchFamily="49" charset="0"/>
              </a:rPr>
              <a:t>);</a:t>
            </a:r>
          </a:p>
          <a:p>
            <a:pPr marL="914306" lvl="3" algn="just" defTabSz="360000"/>
            <a:r>
              <a:rPr lang="en-US" sz="1600" dirty="0">
                <a:latin typeface="Consolas" pitchFamily="49" charset="0"/>
                <a:cs typeface="Consolas" pitchFamily="49" charset="0"/>
              </a:rPr>
              <a:t>    } </a:t>
            </a:r>
            <a:r>
              <a:rPr lang="en-US" sz="1600" dirty="0">
                <a:solidFill>
                  <a:srgbClr val="0070C0"/>
                </a:solidFill>
                <a:latin typeface="Consolas" pitchFamily="49" charset="0"/>
                <a:cs typeface="Consolas" pitchFamily="49" charset="0"/>
              </a:rPr>
              <a:t>else</a:t>
            </a:r>
            <a:r>
              <a:rPr lang="en-US" sz="1600" dirty="0">
                <a:latin typeface="Consolas" pitchFamily="49" charset="0"/>
                <a:cs typeface="Consolas" pitchFamily="49" charset="0"/>
              </a:rPr>
              <a:t> { alert(</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responseText</a:t>
            </a:r>
            <a:r>
              <a:rPr lang="en-US" sz="1600" dirty="0">
                <a:latin typeface="Consolas" pitchFamily="49" charset="0"/>
                <a:cs typeface="Consolas" pitchFamily="49" charset="0"/>
              </a:rPr>
              <a:t>); }</a:t>
            </a:r>
          </a:p>
          <a:p>
            <a:pPr marL="914306" lvl="3" algn="just" defTabSz="360000"/>
            <a:r>
              <a:rPr lang="en-US" sz="1600" dirty="0">
                <a:latin typeface="Consolas" pitchFamily="49" charset="0"/>
                <a:cs typeface="Consolas" pitchFamily="49" charset="0"/>
              </a:rPr>
              <a:t>  }</a:t>
            </a:r>
          </a:p>
          <a:p>
            <a:pPr marL="914306" lvl="3" algn="just" defTabSz="360000"/>
            <a:r>
              <a:rPr lang="en-US" sz="1600" dirty="0">
                <a:latin typeface="Consolas" pitchFamily="49" charset="0"/>
                <a:cs typeface="Consolas" pitchFamily="49" charset="0"/>
              </a:rPr>
              <a:t> </a:t>
            </a:r>
            <a:r>
              <a:rPr lang="en-US" sz="1600" dirty="0" err="1">
                <a:solidFill>
                  <a:schemeClr val="accent4">
                    <a:lumMod val="50000"/>
                  </a:schemeClr>
                </a:solidFill>
                <a:latin typeface="Consolas" pitchFamily="49" charset="0"/>
                <a:cs typeface="Consolas" pitchFamily="49" charset="0"/>
              </a:rPr>
              <a:t>ajaxRequest</a:t>
            </a:r>
            <a:r>
              <a:rPr lang="en-US" sz="1600" dirty="0" err="1">
                <a:latin typeface="Consolas" pitchFamily="49" charset="0"/>
                <a:cs typeface="Consolas" pitchFamily="49" charset="0"/>
              </a:rPr>
              <a:t>.</a:t>
            </a:r>
            <a:r>
              <a:rPr lang="en-US" sz="1600" b="1" dirty="0" err="1">
                <a:solidFill>
                  <a:schemeClr val="accent2">
                    <a:lumMod val="75000"/>
                  </a:schemeClr>
                </a:solidFill>
                <a:latin typeface="Consolas" pitchFamily="49" charset="0"/>
                <a:cs typeface="Consolas" pitchFamily="49" charset="0"/>
              </a:rPr>
              <a:t>send</a:t>
            </a:r>
            <a:r>
              <a:rPr lang="en-US" sz="1600" dirty="0">
                <a:latin typeface="Consolas" pitchFamily="49" charset="0"/>
                <a:cs typeface="Consolas" pitchFamily="49" charset="0"/>
              </a:rPr>
              <a:t>();</a:t>
            </a:r>
          </a:p>
          <a:p>
            <a:pPr marL="457152" lvl="2" algn="just" defTabSz="360000"/>
            <a:r>
              <a:rPr lang="en-US" sz="1600" dirty="0">
                <a:latin typeface="Consolas" pitchFamily="49" charset="0"/>
                <a:cs typeface="Consolas" pitchFamily="49" charset="0"/>
              </a:rPr>
              <a:t>    }</a:t>
            </a:r>
          </a:p>
          <a:p>
            <a:pPr marL="457152" lvl="2" algn="just" defTabSz="360000"/>
            <a:r>
              <a:rPr lang="en-US" sz="1600" dirty="0">
                <a:latin typeface="Consolas" pitchFamily="49" charset="0"/>
                <a:cs typeface="Consolas" pitchFamily="49" charset="0"/>
              </a:rPr>
              <a:t>  &lt;/script&gt;</a:t>
            </a:r>
          </a:p>
          <a:p>
            <a:pPr marL="457152" lvl="2" algn="just" defTabSz="360000"/>
            <a:r>
              <a:rPr lang="en-US" sz="1600" dirty="0">
                <a:latin typeface="Consolas" pitchFamily="49" charset="0"/>
                <a:cs typeface="Consolas" pitchFamily="49" charset="0"/>
              </a:rPr>
              <a:t>&lt;/body&gt;</a:t>
            </a:r>
          </a:p>
          <a:p>
            <a:pPr marL="0" lvl="1" algn="just" defTabSz="360000"/>
            <a:r>
              <a:rPr lang="en-US" sz="1600" dirty="0">
                <a:latin typeface="Consolas" pitchFamily="49" charset="0"/>
                <a:cs typeface="Consolas" pitchFamily="49" charset="0"/>
              </a:rPr>
              <a:t>&lt;/html&gt;</a:t>
            </a:r>
            <a:endParaRPr lang="ru-RU" sz="1600" dirty="0">
              <a:latin typeface="Consolas" pitchFamily="49" charset="0"/>
              <a:cs typeface="Consolas" pitchFamily="49" charset="0"/>
            </a:endParaRPr>
          </a:p>
        </p:txBody>
      </p:sp>
    </p:spTree>
    <p:extLst>
      <p:ext uri="{BB962C8B-B14F-4D97-AF65-F5344CB8AC3E}">
        <p14:creationId xmlns:p14="http://schemas.microsoft.com/office/powerpoint/2010/main" val="803036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435935" y="1789805"/>
            <a:ext cx="11047228" cy="2920418"/>
          </a:xfrm>
        </p:spPr>
        <p:txBody>
          <a:bodyPr/>
          <a:lstStyle/>
          <a:p>
            <a:pPr algn="ctr"/>
            <a:r>
              <a:rPr lang="en-US" sz="9600" b="1" dirty="0">
                <a:latin typeface="Proxima Nova Black" charset="0"/>
              </a:rPr>
              <a:t>COMMUNICATION WITH SERVER</a:t>
            </a:r>
          </a:p>
        </p:txBody>
      </p:sp>
    </p:spTree>
    <p:extLst>
      <p:ext uri="{BB962C8B-B14F-4D97-AF65-F5344CB8AC3E}">
        <p14:creationId xmlns:p14="http://schemas.microsoft.com/office/powerpoint/2010/main" val="11534166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383"/>
            <a:ext cx="11494709" cy="5316279"/>
          </a:xfrm>
        </p:spPr>
        <p:txBody>
          <a:bodyPr rtlCol="0">
            <a:normAutofit/>
          </a:bodyPr>
          <a:lstStyle/>
          <a:p>
            <a:r>
              <a:rPr lang="uk-UA" sz="2400" b="1" dirty="0">
                <a:latin typeface="Arial" panose="020B0604020202020204" pitchFamily="34" charset="0"/>
                <a:cs typeface="Arial" panose="020B0604020202020204" pitchFamily="34" charset="0"/>
              </a:rPr>
              <a:t>1. </a:t>
            </a:r>
            <a:r>
              <a:rPr lang="en-US" sz="2400" dirty="0"/>
              <a:t>First install the Node.JS server itself</a:t>
            </a:r>
            <a:r>
              <a:rPr lang="ru-RU" sz="2400" dirty="0"/>
              <a:t> (</a:t>
            </a:r>
            <a:r>
              <a:rPr lang="en-US" sz="2400" dirty="0">
                <a:hlinkClick r:id="rId3"/>
              </a:rPr>
              <a:t>http://nodejs.org</a:t>
            </a:r>
            <a:r>
              <a:rPr lang="ru-RU" sz="2400" dirty="0"/>
              <a:t>)</a:t>
            </a:r>
          </a:p>
          <a:p>
            <a:r>
              <a:rPr lang="uk-UA" sz="2400" b="1" dirty="0">
                <a:latin typeface="Arial" panose="020B0604020202020204" pitchFamily="34" charset="0"/>
                <a:cs typeface="Arial" panose="020B0604020202020204" pitchFamily="34" charset="0"/>
              </a:rPr>
              <a:t>2. </a:t>
            </a:r>
            <a:r>
              <a:rPr lang="en-US" sz="2400" dirty="0"/>
              <a:t>Select the directory where you will solve problems. Run in it</a:t>
            </a:r>
            <a:r>
              <a:rPr lang="ru-RU" sz="2400" dirty="0"/>
              <a:t>:</a:t>
            </a:r>
          </a:p>
          <a:p>
            <a:pPr>
              <a:spcBef>
                <a:spcPts val="1200"/>
              </a:spcBef>
              <a:spcAft>
                <a:spcPts val="600"/>
              </a:spcAft>
            </a:pPr>
            <a:r>
              <a:rPr lang="uk-UA" sz="2400" b="1" dirty="0">
                <a:latin typeface="Arial" panose="020B0604020202020204" pitchFamily="34" charset="0"/>
                <a:cs typeface="Arial" panose="020B0604020202020204" pitchFamily="34" charset="0"/>
              </a:rPr>
              <a:t>	</a:t>
            </a:r>
            <a:r>
              <a:rPr lang="en-US" sz="2400" dirty="0" err="1">
                <a:solidFill>
                  <a:srgbClr val="7030A0"/>
                </a:solidFill>
                <a:latin typeface="Consolas" pitchFamily="49" charset="0"/>
                <a:cs typeface="Consolas" pitchFamily="49" charset="0"/>
              </a:rPr>
              <a:t>npm</a:t>
            </a:r>
            <a:r>
              <a:rPr lang="en-US" sz="2400" dirty="0">
                <a:solidFill>
                  <a:srgbClr val="7030A0"/>
                </a:solidFill>
                <a:latin typeface="Consolas" pitchFamily="49" charset="0"/>
                <a:cs typeface="Consolas" pitchFamily="49" charset="0"/>
              </a:rPr>
              <a:t> </a:t>
            </a:r>
            <a:r>
              <a:rPr lang="en-US" sz="2400" dirty="0">
                <a:solidFill>
                  <a:srgbClr val="0070C0"/>
                </a:solidFill>
                <a:latin typeface="Consolas" pitchFamily="49" charset="0"/>
                <a:cs typeface="Consolas" pitchFamily="49" charset="0"/>
              </a:rPr>
              <a:t>install</a:t>
            </a:r>
            <a:r>
              <a:rPr lang="en-US" sz="2400" dirty="0">
                <a:latin typeface="Consolas" pitchFamily="49" charset="0"/>
                <a:cs typeface="Consolas" pitchFamily="49" charset="0"/>
              </a:rPr>
              <a:t> </a:t>
            </a:r>
            <a:r>
              <a:rPr lang="en-US" sz="2400" dirty="0">
                <a:solidFill>
                  <a:schemeClr val="accent4">
                    <a:lumMod val="50000"/>
                  </a:schemeClr>
                </a:solidFill>
                <a:latin typeface="Consolas" pitchFamily="49" charset="0"/>
                <a:cs typeface="Consolas" pitchFamily="49" charset="0"/>
              </a:rPr>
              <a:t>node-static</a:t>
            </a:r>
            <a:endParaRPr lang="uk-UA" sz="2400" dirty="0">
              <a:solidFill>
                <a:schemeClr val="accent4">
                  <a:lumMod val="50000"/>
                </a:schemeClr>
              </a:solidFill>
              <a:latin typeface="Consolas" pitchFamily="49" charset="0"/>
              <a:cs typeface="Consolas" pitchFamily="49" charset="0"/>
            </a:endParaRPr>
          </a:p>
          <a:p>
            <a:r>
              <a:rPr lang="en-US" sz="2400" dirty="0"/>
              <a:t>This will install the </a:t>
            </a:r>
            <a:r>
              <a:rPr lang="en-US" sz="2400" i="1" dirty="0"/>
              <a:t>node-static</a:t>
            </a:r>
            <a:r>
              <a:rPr lang="en-US" sz="2400" dirty="0"/>
              <a:t> module in the current directory, which will become automatically available for scripts from subdirectories</a:t>
            </a:r>
            <a:r>
              <a:rPr lang="ru-RU" sz="2400" dirty="0"/>
              <a:t>.</a:t>
            </a:r>
            <a:r>
              <a:rPr lang="en-US" sz="2400" dirty="0"/>
              <a:t> </a:t>
            </a:r>
          </a:p>
          <a:p>
            <a:r>
              <a:rPr lang="en-US" sz="2400" i="1" dirty="0"/>
              <a:t>Node-static</a:t>
            </a:r>
            <a:r>
              <a:rPr lang="en-US" sz="2400" dirty="0"/>
              <a:t> simple flexible module for reading and writing files for Node. Node-static understands and supports conditional GET and HEAD requests.</a:t>
            </a:r>
            <a:r>
              <a:rPr lang="ru-RU" sz="2400" dirty="0"/>
              <a:t> </a:t>
            </a:r>
            <a:endParaRPr lang="uk-UA" sz="2400" b="1" dirty="0">
              <a:solidFill>
                <a:schemeClr val="accent4">
                  <a:lumMod val="50000"/>
                </a:schemeClr>
              </a:solidFill>
              <a:latin typeface="Consolas" pitchFamily="49" charset="0"/>
              <a:cs typeface="Consolas" pitchFamily="49" charset="0"/>
            </a:endParaRPr>
          </a:p>
          <a:p>
            <a:endParaRPr lang="ru-RU" sz="2000" b="1"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16958" y="248081"/>
            <a:ext cx="12075041" cy="525970"/>
          </a:xfrm>
        </p:spPr>
        <p:txBody>
          <a:bodyPr/>
          <a:lstStyle/>
          <a:p>
            <a:r>
              <a:rPr lang="en-US" dirty="0">
                <a:latin typeface="Proxima Nova Black" charset="0"/>
              </a:rPr>
              <a:t>SERVER ON NODEJS. </a:t>
            </a:r>
            <a:r>
              <a:rPr lang="en-US" sz="3600" dirty="0">
                <a:latin typeface="Proxima Nova Black" charset="0"/>
                <a:cs typeface="Arial" panose="020B0604020202020204" pitchFamily="34" charset="0"/>
              </a:rPr>
              <a:t>SETTING UP THE ENVIRONMENT</a:t>
            </a:r>
            <a:endParaRPr lang="en-US" dirty="0">
              <a:latin typeface="Proxima Nova Black" charset="0"/>
            </a:endParaRPr>
          </a:p>
        </p:txBody>
      </p:sp>
      <p:sp>
        <p:nvSpPr>
          <p:cNvPr id="4" name="Скругленный прямоугольник 3"/>
          <p:cNvSpPr/>
          <p:nvPr/>
        </p:nvSpPr>
        <p:spPr>
          <a:xfrm>
            <a:off x="548920" y="4944139"/>
            <a:ext cx="11033048" cy="95695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Bef>
                <a:spcPct val="0"/>
              </a:spcBef>
            </a:pPr>
            <a:r>
              <a:rPr lang="en-US" altLang="en-US" sz="2400" dirty="0"/>
              <a:t>If you have Windows and the command did not work, then most likely the fact is that new paths “jumped”. Restart the file manager or console.</a:t>
            </a:r>
            <a:endParaRPr lang="uk-UA" altLang="en-US" sz="2400" dirty="0"/>
          </a:p>
        </p:txBody>
      </p:sp>
      <p:sp>
        <p:nvSpPr>
          <p:cNvPr id="5" name="Прямоугольник 4"/>
          <p:cNvSpPr/>
          <p:nvPr/>
        </p:nvSpPr>
        <p:spPr>
          <a:xfrm>
            <a:off x="0" y="4914784"/>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6783971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622"/>
            <a:ext cx="11494709" cy="5805378"/>
          </a:xfrm>
        </p:spPr>
        <p:txBody>
          <a:bodyPr rtlCol="0">
            <a:noAutofit/>
          </a:bodyPr>
          <a:lstStyle/>
          <a:p>
            <a:pPr>
              <a:lnSpc>
                <a:spcPct val="110000"/>
              </a:lnSpc>
              <a:spcBef>
                <a:spcPts val="0"/>
              </a:spcBef>
            </a:pPr>
            <a:r>
              <a:rPr lang="en-US" sz="2000" dirty="0" err="1">
                <a:solidFill>
                  <a:srgbClr val="0070C0"/>
                </a:solidFill>
                <a:latin typeface="Consolas" pitchFamily="49" charset="0"/>
                <a:cs typeface="Consolas" pitchFamily="49" charset="0"/>
              </a:rPr>
              <a:t>const</a:t>
            </a:r>
            <a:r>
              <a:rPr lang="en-US" sz="2000" dirty="0">
                <a:solidFill>
                  <a:srgbClr val="0070C0"/>
                </a:solidFill>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http</a:t>
            </a:r>
            <a:r>
              <a:rPr lang="en-US" sz="2000" dirty="0">
                <a:latin typeface="Consolas" pitchFamily="49" charset="0"/>
                <a:cs typeface="Consolas" pitchFamily="49" charset="0"/>
              </a:rPr>
              <a:t> = </a:t>
            </a:r>
            <a:r>
              <a:rPr lang="en-US" sz="2000" dirty="0">
                <a:solidFill>
                  <a:srgbClr val="7030A0"/>
                </a:solidFill>
                <a:latin typeface="Consolas" pitchFamily="49" charset="0"/>
                <a:cs typeface="Consolas" pitchFamily="49" charset="0"/>
              </a:rPr>
              <a:t>require</a:t>
            </a:r>
            <a:r>
              <a:rPr lang="en-US" sz="2000" dirty="0">
                <a:latin typeface="Consolas" pitchFamily="49" charset="0"/>
                <a:cs typeface="Consolas" pitchFamily="49" charset="0"/>
              </a:rPr>
              <a:t>('http');</a:t>
            </a:r>
          </a:p>
          <a:p>
            <a:pPr>
              <a:lnSpc>
                <a:spcPct val="110000"/>
              </a:lnSpc>
              <a:spcBef>
                <a:spcPts val="0"/>
              </a:spcBef>
            </a:pPr>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url</a:t>
            </a:r>
            <a:r>
              <a:rPr lang="en-US" sz="2000" dirty="0">
                <a:solidFill>
                  <a:schemeClr val="accent4">
                    <a:lumMod val="50000"/>
                  </a:schemeClr>
                </a:solidFill>
                <a:latin typeface="Consolas" pitchFamily="49" charset="0"/>
                <a:cs typeface="Consolas" pitchFamily="49" charset="0"/>
              </a:rPr>
              <a:t> </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require</a:t>
            </a:r>
            <a:r>
              <a:rPr lang="en-US" sz="2000" dirty="0">
                <a:latin typeface="Consolas" pitchFamily="49" charset="0"/>
                <a:cs typeface="Consolas" pitchFamily="49" charset="0"/>
              </a:rPr>
              <a:t>('</a:t>
            </a:r>
            <a:r>
              <a:rPr lang="en-US" sz="2000" dirty="0" err="1">
                <a:latin typeface="Consolas" pitchFamily="49" charset="0"/>
                <a:cs typeface="Consolas" pitchFamily="49" charset="0"/>
              </a:rPr>
              <a:t>url</a:t>
            </a:r>
            <a:r>
              <a:rPr lang="en-US" sz="2000" dirty="0">
                <a:latin typeface="Consolas" pitchFamily="49" charset="0"/>
                <a:cs typeface="Consolas" pitchFamily="49" charset="0"/>
              </a:rPr>
              <a:t>');</a:t>
            </a:r>
          </a:p>
          <a:p>
            <a:pPr>
              <a:lnSpc>
                <a:spcPct val="110000"/>
              </a:lnSpc>
              <a:spcBef>
                <a:spcPts val="0"/>
              </a:spcBef>
            </a:pPr>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static</a:t>
            </a:r>
            <a:r>
              <a:rPr lang="en-US" sz="2000" dirty="0">
                <a:latin typeface="Consolas" pitchFamily="49" charset="0"/>
                <a:cs typeface="Consolas" pitchFamily="49" charset="0"/>
              </a:rPr>
              <a:t> = </a:t>
            </a:r>
            <a:r>
              <a:rPr lang="en-US" sz="2000" dirty="0">
                <a:solidFill>
                  <a:srgbClr val="7030A0"/>
                </a:solidFill>
                <a:latin typeface="Consolas" pitchFamily="49" charset="0"/>
                <a:cs typeface="Consolas" pitchFamily="49" charset="0"/>
              </a:rPr>
              <a:t>require</a:t>
            </a:r>
            <a:r>
              <a:rPr lang="en-US" sz="2000" dirty="0">
                <a:latin typeface="Consolas" pitchFamily="49" charset="0"/>
                <a:cs typeface="Consolas" pitchFamily="49" charset="0"/>
              </a:rPr>
              <a:t>('node-static');</a:t>
            </a:r>
          </a:p>
          <a:p>
            <a:pPr>
              <a:lnSpc>
                <a:spcPct val="110000"/>
              </a:lnSpc>
              <a:spcBef>
                <a:spcPts val="0"/>
              </a:spcBef>
            </a:pPr>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file </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err="1">
                <a:latin typeface="Consolas" pitchFamily="49" charset="0"/>
                <a:cs typeface="Consolas" pitchFamily="49" charset="0"/>
              </a:rPr>
              <a:t>static.Server</a:t>
            </a:r>
            <a:r>
              <a:rPr lang="en-US" sz="2000" dirty="0">
                <a:latin typeface="Consolas" pitchFamily="49" charset="0"/>
                <a:cs typeface="Consolas" pitchFamily="49" charset="0"/>
              </a:rPr>
              <a:t>('.');</a:t>
            </a:r>
          </a:p>
          <a:p>
            <a:pPr>
              <a:lnSpc>
                <a:spcPct val="110000"/>
              </a:lnSpc>
              <a:spcBef>
                <a:spcPts val="0"/>
              </a:spcBef>
            </a:pPr>
            <a:br>
              <a:rPr lang="en-US" sz="2000" dirty="0">
                <a:latin typeface="Consolas" pitchFamily="49" charset="0"/>
                <a:cs typeface="Consolas" pitchFamily="49" charset="0"/>
              </a:rPr>
            </a:b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accept(</a:t>
            </a:r>
            <a:r>
              <a:rPr lang="en-US" sz="2000" dirty="0" err="1">
                <a:solidFill>
                  <a:schemeClr val="accent4">
                    <a:lumMod val="50000"/>
                  </a:schemeClr>
                </a:solidFill>
                <a:latin typeface="Consolas" pitchFamily="49" charset="0"/>
                <a:cs typeface="Consolas" pitchFamily="49" charset="0"/>
              </a:rPr>
              <a:t>req</a:t>
            </a:r>
            <a:r>
              <a:rPr lang="en-US" sz="2000" dirty="0">
                <a:solidFill>
                  <a:schemeClr val="accent4">
                    <a:lumMod val="50000"/>
                  </a:schemeClr>
                </a:solidFill>
                <a:latin typeface="Consolas" pitchFamily="49" charset="0"/>
                <a:cs typeface="Consolas" pitchFamily="49" charset="0"/>
              </a:rPr>
              <a:t>, res</a:t>
            </a:r>
            <a:r>
              <a:rPr lang="en-US" sz="2000" dirty="0">
                <a:latin typeface="Consolas" pitchFamily="49" charset="0"/>
                <a:cs typeface="Consolas" pitchFamily="49" charset="0"/>
              </a:rPr>
              <a:t>) {</a:t>
            </a:r>
          </a:p>
          <a:p>
            <a:pPr lvl="1">
              <a:lnSpc>
                <a:spcPct val="110000"/>
              </a:lnSpc>
              <a:spcBef>
                <a:spcPts val="0"/>
              </a:spcBef>
            </a:pPr>
            <a:r>
              <a:rPr lang="en-US" sz="2000" dirty="0">
                <a:solidFill>
                  <a:srgbClr val="0070C0"/>
                </a:solidFill>
                <a:latin typeface="Consolas" pitchFamily="49" charset="0"/>
                <a:cs typeface="Consolas" pitchFamily="49" charset="0"/>
              </a:rPr>
              <a:t>if</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req.url </a:t>
            </a:r>
            <a:r>
              <a:rPr lang="en-US" sz="2000" dirty="0">
                <a:latin typeface="Consolas" pitchFamily="49" charset="0"/>
                <a:cs typeface="Consolas" pitchFamily="49" charset="0"/>
              </a:rPr>
              <a:t>== '/</a:t>
            </a:r>
            <a:r>
              <a:rPr lang="en-US" sz="2000" dirty="0" err="1">
                <a:latin typeface="Consolas" pitchFamily="49" charset="0"/>
                <a:cs typeface="Consolas" pitchFamily="49" charset="0"/>
              </a:rPr>
              <a:t>files_on_server.json</a:t>
            </a:r>
            <a:r>
              <a:rPr lang="en-US" sz="2000" dirty="0">
                <a:latin typeface="Consolas" pitchFamily="49" charset="0"/>
                <a:cs typeface="Consolas" pitchFamily="49" charset="0"/>
              </a:rPr>
              <a:t>') {</a:t>
            </a:r>
          </a:p>
          <a:p>
            <a:pPr lvl="2">
              <a:lnSpc>
                <a:spcPct val="110000"/>
              </a:lnSpc>
              <a:spcBef>
                <a:spcPts val="0"/>
              </a:spcBef>
            </a:pPr>
            <a:r>
              <a:rPr lang="en-US" sz="2000" dirty="0" err="1">
                <a:latin typeface="Consolas" pitchFamily="49" charset="0"/>
                <a:cs typeface="Consolas" pitchFamily="49" charset="0"/>
              </a:rPr>
              <a:t>file.</a:t>
            </a:r>
            <a:r>
              <a:rPr lang="en-US" sz="2000" dirty="0" err="1">
                <a:solidFill>
                  <a:srgbClr val="7030A0"/>
                </a:solidFill>
                <a:latin typeface="Consolas" pitchFamily="49" charset="0"/>
                <a:cs typeface="Consolas" pitchFamily="49" charset="0"/>
              </a:rPr>
              <a:t>serve</a:t>
            </a:r>
            <a:r>
              <a:rPr lang="en-US" sz="2000" dirty="0">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req</a:t>
            </a:r>
            <a:r>
              <a:rPr lang="en-US" sz="2000" dirty="0">
                <a:solidFill>
                  <a:schemeClr val="accent4">
                    <a:lumMod val="50000"/>
                  </a:schemeClr>
                </a:solidFill>
                <a:latin typeface="Consolas" pitchFamily="49" charset="0"/>
                <a:cs typeface="Consolas" pitchFamily="49" charset="0"/>
              </a:rPr>
              <a:t>, res</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can set delay</a:t>
            </a:r>
          </a:p>
          <a:p>
            <a:pPr lvl="1">
              <a:lnSpc>
                <a:spcPct val="11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else</a:t>
            </a:r>
            <a:r>
              <a:rPr lang="en-US" sz="2000" dirty="0">
                <a:latin typeface="Consolas" pitchFamily="49" charset="0"/>
                <a:cs typeface="Consolas" pitchFamily="49" charset="0"/>
              </a:rPr>
              <a:t> {</a:t>
            </a:r>
          </a:p>
          <a:p>
            <a:pPr lvl="2">
              <a:lnSpc>
                <a:spcPct val="110000"/>
              </a:lnSpc>
              <a:spcBef>
                <a:spcPts val="0"/>
              </a:spcBef>
            </a:pPr>
            <a:r>
              <a:rPr lang="en-US" sz="2000" dirty="0" err="1">
                <a:latin typeface="Consolas" pitchFamily="49" charset="0"/>
                <a:cs typeface="Consolas" pitchFamily="49" charset="0"/>
              </a:rPr>
              <a:t>file.</a:t>
            </a:r>
            <a:r>
              <a:rPr lang="en-US" sz="2000" dirty="0" err="1">
                <a:solidFill>
                  <a:srgbClr val="7030A0"/>
                </a:solidFill>
                <a:latin typeface="Consolas" pitchFamily="49" charset="0"/>
                <a:cs typeface="Consolas" pitchFamily="49" charset="0"/>
              </a:rPr>
              <a:t>serve</a:t>
            </a:r>
            <a:r>
              <a:rPr lang="en-US" sz="2000" dirty="0">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req</a:t>
            </a:r>
            <a:r>
              <a:rPr lang="en-US" sz="2000" dirty="0">
                <a:solidFill>
                  <a:schemeClr val="accent4">
                    <a:lumMod val="50000"/>
                  </a:schemeClr>
                </a:solidFill>
                <a:latin typeface="Consolas" pitchFamily="49" charset="0"/>
                <a:cs typeface="Consolas" pitchFamily="49" charset="0"/>
              </a:rPr>
              <a:t>, res</a:t>
            </a:r>
            <a:r>
              <a:rPr lang="en-US" sz="2000" dirty="0">
                <a:latin typeface="Consolas" pitchFamily="49" charset="0"/>
                <a:cs typeface="Consolas" pitchFamily="49" charset="0"/>
              </a:rPr>
              <a:t>);</a:t>
            </a:r>
          </a:p>
          <a:p>
            <a:pPr lvl="1">
              <a:lnSpc>
                <a:spcPct val="110000"/>
              </a:lnSpc>
              <a:spcBef>
                <a:spcPts val="0"/>
              </a:spcBef>
            </a:pPr>
            <a:r>
              <a:rPr lang="en-US" sz="2000" dirty="0">
                <a:latin typeface="Consolas" pitchFamily="49" charset="0"/>
                <a:cs typeface="Consolas" pitchFamily="49" charset="0"/>
              </a:rPr>
              <a:t>}</a:t>
            </a:r>
            <a:endParaRPr lang="uk-UA" sz="2000" dirty="0">
              <a:latin typeface="Consolas" pitchFamily="49" charset="0"/>
              <a:cs typeface="Consolas" pitchFamily="49" charset="0"/>
            </a:endParaRPr>
          </a:p>
          <a:p>
            <a:pPr marL="457156" lvl="1" indent="0">
              <a:lnSpc>
                <a:spcPct val="110000"/>
              </a:lnSpc>
              <a:spcBef>
                <a:spcPts val="0"/>
              </a:spcBef>
              <a:buNone/>
            </a:pPr>
            <a:r>
              <a:rPr lang="en-US" sz="2000" dirty="0">
                <a:latin typeface="Consolas" pitchFamily="49" charset="0"/>
                <a:cs typeface="Consolas" pitchFamily="49" charset="0"/>
              </a:rPr>
              <a:t>}</a:t>
            </a:r>
          </a:p>
          <a:p>
            <a:pPr>
              <a:lnSpc>
                <a:spcPct val="110000"/>
              </a:lnSpc>
              <a:spcBef>
                <a:spcPts val="0"/>
              </a:spcBef>
            </a:pPr>
            <a:r>
              <a:rPr lang="en-US" sz="2000" dirty="0">
                <a:latin typeface="Consolas" pitchFamily="49" charset="0"/>
                <a:cs typeface="Consolas" pitchFamily="49" charset="0"/>
              </a:rPr>
              <a:t>// ------ run server</a:t>
            </a:r>
            <a:r>
              <a:rPr lang="ru-RU" sz="2000" dirty="0">
                <a:latin typeface="Consolas" pitchFamily="49" charset="0"/>
                <a:cs typeface="Consolas" pitchFamily="49" charset="0"/>
              </a:rPr>
              <a:t> -------</a:t>
            </a:r>
            <a:br>
              <a:rPr lang="ru-RU" sz="2000" dirty="0">
                <a:latin typeface="Consolas" pitchFamily="49" charset="0"/>
                <a:cs typeface="Consolas" pitchFamily="49" charset="0"/>
              </a:rPr>
            </a:br>
            <a:r>
              <a:rPr lang="en-US" sz="2000" dirty="0" err="1">
                <a:solidFill>
                  <a:srgbClr val="7030A0"/>
                </a:solidFill>
                <a:latin typeface="Consolas" pitchFamily="49" charset="0"/>
                <a:cs typeface="Consolas" pitchFamily="49" charset="0"/>
              </a:rPr>
              <a:t>http.createServer</a:t>
            </a:r>
            <a:r>
              <a:rPr lang="en-US" sz="2000" dirty="0">
                <a:latin typeface="Consolas" pitchFamily="49" charset="0"/>
                <a:cs typeface="Consolas" pitchFamily="49" charset="0"/>
              </a:rPr>
              <a:t>(accept).</a:t>
            </a:r>
            <a:r>
              <a:rPr lang="en-US" sz="2000" dirty="0">
                <a:solidFill>
                  <a:srgbClr val="7030A0"/>
                </a:solidFill>
                <a:latin typeface="Consolas" pitchFamily="49" charset="0"/>
                <a:cs typeface="Consolas" pitchFamily="49" charset="0"/>
              </a:rPr>
              <a:t>listen</a:t>
            </a:r>
            <a:r>
              <a:rPr lang="en-US" sz="2000" dirty="0">
                <a:latin typeface="Consolas" pitchFamily="49" charset="0"/>
                <a:cs typeface="Consolas" pitchFamily="49" charset="0"/>
              </a:rPr>
              <a:t>(8080);</a:t>
            </a:r>
          </a:p>
          <a:p>
            <a:pPr>
              <a:lnSpc>
                <a:spcPct val="110000"/>
              </a:lnSpc>
              <a:spcBef>
                <a:spcPts val="0"/>
              </a:spcBef>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a:t>Server running on port 8080</a:t>
            </a:r>
            <a:r>
              <a:rPr lang="en-US" sz="2000" dirty="0">
                <a:latin typeface="Consolas" pitchFamily="49" charset="0"/>
                <a:cs typeface="Consolas" pitchFamily="49" charset="0"/>
              </a:rPr>
              <a:t>");</a:t>
            </a:r>
          </a:p>
          <a:p>
            <a:pPr>
              <a:lnSpc>
                <a:spcPct val="110000"/>
              </a:lnSpc>
              <a:spcBef>
                <a:spcPts val="0"/>
              </a:spcBef>
            </a:pPr>
            <a:endParaRPr lang="ru-RU" sz="1600" b="1"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SERVER ON NODEJS</a:t>
            </a:r>
            <a:r>
              <a:rPr lang="uk-UA" b="1" dirty="0">
                <a:latin typeface="Proxima Nova Black" charset="0"/>
              </a:rPr>
              <a:t>. </a:t>
            </a:r>
            <a:r>
              <a:rPr lang="en-US" b="1" dirty="0">
                <a:latin typeface="Proxima Nova Black" charset="0"/>
              </a:rPr>
              <a:t>VERIFICATION</a:t>
            </a:r>
          </a:p>
        </p:txBody>
      </p:sp>
    </p:spTree>
    <p:extLst>
      <p:ext uri="{BB962C8B-B14F-4D97-AF65-F5344CB8AC3E}">
        <p14:creationId xmlns:p14="http://schemas.microsoft.com/office/powerpoint/2010/main" val="8817326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637953" y="1212226"/>
            <a:ext cx="10590028" cy="4617074"/>
          </a:xfrm>
        </p:spPr>
        <p:txBody>
          <a:bodyPr rtlCol="0">
            <a:noAutofit/>
          </a:bodyPr>
          <a:lstStyle/>
          <a:p>
            <a:pPr marL="0" lvl="1" indent="0" algn="just" defTabSz="360000">
              <a:lnSpc>
                <a:spcPct val="120000"/>
              </a:lnSpc>
              <a:spcBef>
                <a:spcPts val="0"/>
              </a:spcBef>
              <a:buNone/>
            </a:pPr>
            <a:r>
              <a:rPr lang="en-US" sz="2400" dirty="0"/>
              <a:t>		The </a:t>
            </a:r>
            <a:r>
              <a:rPr lang="en-US" sz="2400" b="1" dirty="0">
                <a:solidFill>
                  <a:srgbClr val="7030A0"/>
                </a:solidFill>
              </a:rPr>
              <a:t>same-origin policy</a:t>
            </a:r>
            <a:r>
              <a:rPr lang="en-US" sz="2400" dirty="0">
                <a:solidFill>
                  <a:srgbClr val="7030A0"/>
                </a:solidFill>
              </a:rPr>
              <a:t> </a:t>
            </a:r>
            <a:r>
              <a:rPr lang="en-US" sz="2400" dirty="0"/>
              <a:t>is a critical security mechanism that restricts how a document or script loaded from one origin can interact with a resource from another origin.</a:t>
            </a:r>
          </a:p>
          <a:p>
            <a:pPr marL="0" lvl="1" indent="0" algn="just" defTabSz="360000">
              <a:lnSpc>
                <a:spcPct val="120000"/>
              </a:lnSpc>
              <a:spcBef>
                <a:spcPts val="0"/>
              </a:spcBef>
              <a:buNone/>
            </a:pPr>
            <a:r>
              <a:rPr lang="en-US" sz="2400" dirty="0"/>
              <a:t>		For security reasons, browsers do not allow you to make cross-domain AJAX requests. This means you can only make AJAX requests to URLs from the same domain as the original page, for example, if your application is running on the domain "mysite.com", you cannot make AJAX request to "othersite.com" or any other domain.</a:t>
            </a:r>
          </a:p>
          <a:p>
            <a:pPr marL="0" lvl="1" indent="0" algn="just" defTabSz="360000">
              <a:lnSpc>
                <a:spcPct val="120000"/>
              </a:lnSpc>
              <a:spcBef>
                <a:spcPts val="0"/>
              </a:spcBef>
              <a:buNone/>
            </a:pPr>
            <a:endParaRPr lang="en-US" sz="2400" dirty="0">
              <a:cs typeface="Arial" panose="020B0604020202020204" pitchFamily="34" charset="0"/>
            </a:endParaRPr>
          </a:p>
          <a:p>
            <a:pPr marL="0" lvl="1" indent="0" algn="just" defTabSz="360000">
              <a:lnSpc>
                <a:spcPct val="120000"/>
              </a:lnSpc>
              <a:spcBef>
                <a:spcPts val="0"/>
              </a:spcBef>
              <a:buNone/>
            </a:pPr>
            <a:r>
              <a:rPr lang="en-US" sz="2400" dirty="0"/>
              <a:t>		To overcome this restriction it is possible to use </a:t>
            </a:r>
            <a:r>
              <a:rPr lang="en-US" sz="2400" b="1" dirty="0"/>
              <a:t>JSONP </a:t>
            </a:r>
            <a:r>
              <a:rPr lang="en-US" sz="2400" dirty="0"/>
              <a:t>and</a:t>
            </a:r>
            <a:r>
              <a:rPr lang="en-US" sz="2400" b="1" dirty="0"/>
              <a:t> CORS.</a:t>
            </a:r>
            <a:endParaRPr lang="en-US" sz="2400" dirty="0"/>
          </a:p>
          <a:p>
            <a:pPr marL="0" lvl="1" indent="0" algn="just" defTabSz="360000">
              <a:lnSpc>
                <a:spcPct val="120000"/>
              </a:lnSpc>
              <a:spcBef>
                <a:spcPts val="0"/>
              </a:spcBef>
              <a:buNone/>
            </a:pPr>
            <a:endParaRPr lang="en-US" sz="24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SAME ORIGIN POLICY &amp; AJAX</a:t>
            </a:r>
          </a:p>
        </p:txBody>
      </p:sp>
    </p:spTree>
    <p:extLst>
      <p:ext uri="{BB962C8B-B14F-4D97-AF65-F5344CB8AC3E}">
        <p14:creationId xmlns:p14="http://schemas.microsoft.com/office/powerpoint/2010/main" val="1819342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150000"/>
              </a:lnSpc>
              <a:spcBef>
                <a:spcPts val="0"/>
              </a:spcBef>
              <a:buClr>
                <a:srgbClr val="CBCECE"/>
              </a:buClr>
              <a:defRPr/>
            </a:pPr>
            <a:r>
              <a:rPr lang="en-US" sz="2400" dirty="0">
                <a:hlinkClick r:id="rId2"/>
              </a:rPr>
              <a:t>https://developer.mozilla.org/en-US/docs/Web/HTTP/Overview</a:t>
            </a:r>
            <a:endParaRPr lang="en-US" sz="2400" dirty="0"/>
          </a:p>
          <a:p>
            <a:pPr>
              <a:lnSpc>
                <a:spcPct val="150000"/>
              </a:lnSpc>
              <a:spcBef>
                <a:spcPts val="0"/>
              </a:spcBef>
              <a:buClr>
                <a:srgbClr val="CBCECE"/>
              </a:buClr>
              <a:defRPr/>
            </a:pPr>
            <a:r>
              <a:rPr lang="en-US" sz="2400" dirty="0">
                <a:hlinkClick r:id="rId3"/>
              </a:rPr>
              <a:t>https://www.tutorialspoint.com/ajax/index.htm</a:t>
            </a:r>
            <a:endParaRPr lang="en-US" sz="2400" dirty="0"/>
          </a:p>
          <a:p>
            <a:pPr>
              <a:lnSpc>
                <a:spcPct val="150000"/>
              </a:lnSpc>
              <a:spcBef>
                <a:spcPts val="0"/>
              </a:spcBef>
              <a:buClr>
                <a:srgbClr val="CBCECE"/>
              </a:buClr>
              <a:defRPr/>
            </a:pPr>
            <a:r>
              <a:rPr lang="en-US" sz="2400" dirty="0">
                <a:hlinkClick r:id="rId4"/>
              </a:rPr>
              <a:t>http://learn.javascript.ru/ajax</a:t>
            </a:r>
            <a:endParaRPr lang="uk-UA" sz="2400" dirty="0"/>
          </a:p>
          <a:p>
            <a:pPr>
              <a:lnSpc>
                <a:spcPct val="150000"/>
              </a:lnSpc>
              <a:spcBef>
                <a:spcPts val="0"/>
              </a:spcBef>
              <a:buClr>
                <a:srgbClr val="CBCECE"/>
              </a:buClr>
              <a:defRPr/>
            </a:pPr>
            <a:r>
              <a:rPr lang="en-US" sz="2400" dirty="0">
                <a:hlinkClick r:id="rId5"/>
              </a:rPr>
              <a:t>https://www.w3schools.com/js/js_ajax_intro.asp</a:t>
            </a:r>
            <a:endParaRPr lang="uk-UA"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uk-UA"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43778"/>
            <a:ext cx="11726360" cy="525970"/>
          </a:xfrm>
        </p:spPr>
        <p:txBody>
          <a:bodyPr/>
          <a:lstStyle/>
          <a:p>
            <a:r>
              <a:rPr lang="en-US" sz="3600" b="1" dirty="0">
                <a:latin typeface="Proxima Nova Black" charset="0"/>
              </a:rPr>
              <a:t>COMMUNICATION OF WEB BROWSER WITH SERVER</a:t>
            </a:r>
          </a:p>
        </p:txBody>
      </p:sp>
      <p:pic>
        <p:nvPicPr>
          <p:cNvPr id="8" name="Picture 2" descr="A Web document is the composition of different resourc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9766" y="1295451"/>
            <a:ext cx="8258175" cy="485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8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492"/>
            <a:ext cx="11494709" cy="5007820"/>
          </a:xfrm>
        </p:spPr>
        <p:txBody>
          <a:bodyPr rtlCol="0">
            <a:normAutofit/>
          </a:bodyPr>
          <a:lstStyle/>
          <a:p>
            <a:pPr marL="457200" lvl="0" indent="-457200">
              <a:spcAft>
                <a:spcPts val="600"/>
              </a:spcAft>
              <a:buClrTx/>
              <a:buFont typeface="Arial" pitchFamily="34" charset="0"/>
              <a:buChar char="•"/>
            </a:pPr>
            <a:r>
              <a:rPr lang="en-US" sz="2800" b="1" dirty="0">
                <a:solidFill>
                  <a:srgbClr val="7030A0"/>
                </a:solidFill>
              </a:rPr>
              <a:t>Hypertext Transfer Protocol </a:t>
            </a:r>
            <a:r>
              <a:rPr lang="en-US" sz="2800" dirty="0"/>
              <a:t>(</a:t>
            </a:r>
            <a:r>
              <a:rPr lang="en-US" sz="2800" b="1" dirty="0">
                <a:solidFill>
                  <a:srgbClr val="7030A0"/>
                </a:solidFill>
              </a:rPr>
              <a:t>HTTP</a:t>
            </a:r>
            <a:r>
              <a:rPr lang="en-US" sz="2800" dirty="0"/>
              <a:t>) is an application protocol for the transmission of hypertext documents such as HTML.</a:t>
            </a:r>
          </a:p>
          <a:p>
            <a:pPr marL="457200" lvl="0" indent="-457200">
              <a:spcAft>
                <a:spcPts val="600"/>
              </a:spcAft>
              <a:buClrTx/>
              <a:buFont typeface="Arial" pitchFamily="34" charset="0"/>
              <a:buChar char="•"/>
            </a:pPr>
            <a:r>
              <a:rPr lang="en-US" sz="2800" dirty="0"/>
              <a:t>It is designed to communicate between web browsers and web servers, although in principle HTTP can be used for other purposes.</a:t>
            </a:r>
          </a:p>
          <a:p>
            <a:pPr marL="457200" lvl="0" indent="-457200">
              <a:spcAft>
                <a:spcPts val="600"/>
              </a:spcAft>
              <a:buClrTx/>
              <a:buFont typeface="Arial" pitchFamily="34" charset="0"/>
              <a:buChar char="•"/>
            </a:pPr>
            <a:r>
              <a:rPr lang="en-US" sz="2800" dirty="0"/>
              <a:t>The protocol follows the classic </a:t>
            </a:r>
            <a:r>
              <a:rPr lang="en-US" sz="2800" b="1" dirty="0">
                <a:solidFill>
                  <a:srgbClr val="7030A0"/>
                </a:solidFill>
              </a:rPr>
              <a:t>client-server model </a:t>
            </a:r>
            <a:r>
              <a:rPr lang="en-US" sz="2800" dirty="0"/>
              <a:t>when the client opens a connection to create a request and then waits for a response.</a:t>
            </a:r>
          </a:p>
          <a:p>
            <a:pPr marL="457200" lvl="0" indent="-457200">
              <a:spcAft>
                <a:spcPts val="600"/>
              </a:spcAft>
              <a:buClrTx/>
              <a:buFont typeface="Arial" pitchFamily="34" charset="0"/>
              <a:buChar char="•"/>
            </a:pPr>
            <a:r>
              <a:rPr lang="en-US" sz="2800" dirty="0"/>
              <a:t>HTTP is a </a:t>
            </a:r>
            <a:r>
              <a:rPr lang="en-US" sz="2800" b="1" dirty="0">
                <a:solidFill>
                  <a:srgbClr val="7030A0"/>
                </a:solidFill>
              </a:rPr>
              <a:t>stateless protocol</a:t>
            </a:r>
            <a:r>
              <a:rPr lang="en-US" sz="2800" dirty="0"/>
              <a:t>, that is, the server does not store any data (status) between two request-response pairs.</a:t>
            </a:r>
          </a:p>
          <a:p>
            <a:pPr marL="457200" lvl="0" indent="-457200">
              <a:spcAft>
                <a:spcPts val="600"/>
              </a:spcAft>
              <a:buClrTx/>
              <a:buFont typeface="Arial" pitchFamily="34" charset="0"/>
              <a:buChar char="•"/>
            </a:pPr>
            <a:r>
              <a:rPr lang="en-US" sz="2800" dirty="0"/>
              <a:t>Although HTTP is TCP/IP based, it can also use any other transport layer with guaranteed delivery.</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uk-UA" sz="4400" b="1" dirty="0">
                <a:latin typeface="Proxima Nova Black" charset="0"/>
              </a:rPr>
              <a:t>HTTP</a:t>
            </a:r>
            <a:endParaRPr lang="en-US" sz="4400" b="1" dirty="0">
              <a:latin typeface="Proxima Nova Black" charset="0"/>
            </a:endParaRPr>
          </a:p>
        </p:txBody>
      </p:sp>
    </p:spTree>
    <p:extLst>
      <p:ext uri="{BB962C8B-B14F-4D97-AF65-F5344CB8AC3E}">
        <p14:creationId xmlns:p14="http://schemas.microsoft.com/office/powerpoint/2010/main" val="4121982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HTTP request structure</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8632" y="1825410"/>
            <a:ext cx="6115050" cy="280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6984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HTTP response structure</a:t>
            </a:r>
            <a:endParaRPr lang="en-US" sz="4400" b="1" dirty="0">
              <a:latin typeface="+mn-lt"/>
            </a:endParaRP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274" y="1373515"/>
            <a:ext cx="6591300" cy="399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44165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9" y="1350456"/>
            <a:ext cx="11279794" cy="4816428"/>
          </a:xfrm>
        </p:spPr>
        <p:txBody>
          <a:bodyPr rtlCol="0">
            <a:noAutofit/>
          </a:bodyPr>
          <a:lstStyle/>
          <a:p>
            <a:r>
              <a:rPr lang="en-US" sz="2800" b="1" dirty="0">
                <a:solidFill>
                  <a:srgbClr val="7030A0"/>
                </a:solidFill>
              </a:rPr>
              <a:t>GET</a:t>
            </a:r>
            <a:r>
              <a:rPr lang="uk-UA" sz="2800" dirty="0">
                <a:solidFill>
                  <a:srgbClr val="7030A0"/>
                </a:solidFill>
              </a:rPr>
              <a:t> </a:t>
            </a:r>
            <a:r>
              <a:rPr lang="uk-UA" sz="2800" dirty="0"/>
              <a:t>- </a:t>
            </a:r>
            <a:r>
              <a:rPr lang="en-US" sz="2800" dirty="0"/>
              <a:t>the GET method requests the representation of a resource. Queries using this method can only receive data</a:t>
            </a:r>
            <a:r>
              <a:rPr lang="uk-UA" sz="2800" dirty="0"/>
              <a:t>.</a:t>
            </a:r>
            <a:endParaRPr lang="ru-RU" sz="2800" dirty="0"/>
          </a:p>
          <a:p>
            <a:r>
              <a:rPr lang="en-US" sz="2800" b="1" dirty="0">
                <a:solidFill>
                  <a:srgbClr val="7030A0"/>
                </a:solidFill>
              </a:rPr>
              <a:t>POST</a:t>
            </a:r>
            <a:r>
              <a:rPr lang="uk-UA" sz="2800" dirty="0">
                <a:solidFill>
                  <a:srgbClr val="7030A0"/>
                </a:solidFill>
              </a:rPr>
              <a:t> </a:t>
            </a:r>
            <a:r>
              <a:rPr lang="uk-UA" sz="2800" dirty="0"/>
              <a:t>- </a:t>
            </a:r>
            <a:r>
              <a:rPr lang="en-US" sz="2800" dirty="0"/>
              <a:t>used to send data to a specific resource. It often causes a change in status or some side effects on the server</a:t>
            </a:r>
            <a:r>
              <a:rPr lang="uk-UA" sz="2800" dirty="0"/>
              <a:t>.</a:t>
            </a:r>
            <a:endParaRPr lang="ru-RU" sz="2800" dirty="0"/>
          </a:p>
          <a:p>
            <a:r>
              <a:rPr lang="en-US" sz="2800" b="1" dirty="0">
                <a:solidFill>
                  <a:srgbClr val="7030A0"/>
                </a:solidFill>
              </a:rPr>
              <a:t>PUT</a:t>
            </a:r>
            <a:r>
              <a:rPr lang="uk-UA" sz="2800" dirty="0">
                <a:solidFill>
                  <a:srgbClr val="7030A0"/>
                </a:solidFill>
              </a:rPr>
              <a:t> </a:t>
            </a:r>
            <a:r>
              <a:rPr lang="uk-UA" sz="2800" dirty="0"/>
              <a:t>- </a:t>
            </a:r>
            <a:r>
              <a:rPr lang="en-US" sz="2800" dirty="0"/>
              <a:t>replaces all current views of the resource with query data</a:t>
            </a:r>
            <a:r>
              <a:rPr lang="uk-UA" sz="2800" dirty="0"/>
              <a:t>.</a:t>
            </a:r>
            <a:endParaRPr lang="ru-RU" sz="2800" dirty="0"/>
          </a:p>
          <a:p>
            <a:r>
              <a:rPr lang="en-US" sz="2800" b="1" dirty="0">
                <a:solidFill>
                  <a:srgbClr val="7030A0"/>
                </a:solidFill>
              </a:rPr>
              <a:t>PATCH</a:t>
            </a:r>
            <a:r>
              <a:rPr lang="uk-UA" sz="2800" dirty="0">
                <a:solidFill>
                  <a:srgbClr val="7030A0"/>
                </a:solidFill>
              </a:rPr>
              <a:t> </a:t>
            </a:r>
            <a:r>
              <a:rPr lang="uk-UA" sz="2800" dirty="0"/>
              <a:t>- </a:t>
            </a:r>
            <a:r>
              <a:rPr lang="en-US" sz="2800" dirty="0"/>
              <a:t>used to partially modify a resource</a:t>
            </a:r>
            <a:r>
              <a:rPr lang="uk-UA" sz="2800" dirty="0"/>
              <a:t>.</a:t>
            </a:r>
            <a:endParaRPr lang="ru-RU" sz="2800" dirty="0"/>
          </a:p>
          <a:p>
            <a:r>
              <a:rPr lang="en-US" sz="2800" b="1" dirty="0">
                <a:solidFill>
                  <a:srgbClr val="7030A0"/>
                </a:solidFill>
              </a:rPr>
              <a:t>DELETE</a:t>
            </a:r>
            <a:r>
              <a:rPr lang="uk-UA" sz="2800" dirty="0">
                <a:solidFill>
                  <a:srgbClr val="7030A0"/>
                </a:solidFill>
              </a:rPr>
              <a:t> </a:t>
            </a:r>
            <a:r>
              <a:rPr lang="uk-UA" sz="2800" dirty="0"/>
              <a:t>- </a:t>
            </a:r>
            <a:r>
              <a:rPr lang="en-US" sz="2800" dirty="0"/>
              <a:t>deletes the specified resource</a:t>
            </a:r>
            <a:r>
              <a:rPr lang="uk-UA" sz="2800" dirty="0"/>
              <a:t>.</a:t>
            </a:r>
            <a:endParaRPr lang="ru-RU" sz="2800" dirty="0"/>
          </a:p>
          <a:p>
            <a:r>
              <a:rPr lang="en-US" sz="2800" b="1" dirty="0">
                <a:solidFill>
                  <a:srgbClr val="7030A0"/>
                </a:solidFill>
              </a:rPr>
              <a:t>OPTIONS</a:t>
            </a:r>
            <a:r>
              <a:rPr lang="uk-UA" sz="2800" dirty="0">
                <a:solidFill>
                  <a:srgbClr val="7030A0"/>
                </a:solidFill>
              </a:rPr>
              <a:t> </a:t>
            </a:r>
            <a:r>
              <a:rPr lang="uk-UA" sz="2800" dirty="0"/>
              <a:t>- </a:t>
            </a:r>
            <a:r>
              <a:rPr lang="en-US" sz="2800" dirty="0"/>
              <a:t>is used to describe the connection options of a resource</a:t>
            </a:r>
            <a:r>
              <a:rPr lang="uk-UA" sz="2800" dirty="0"/>
              <a:t>.</a:t>
            </a:r>
            <a:endParaRPr lang="en-US" sz="28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HTTP request methods</a:t>
            </a:r>
          </a:p>
        </p:txBody>
      </p:sp>
    </p:spTree>
    <p:extLst>
      <p:ext uri="{BB962C8B-B14F-4D97-AF65-F5344CB8AC3E}">
        <p14:creationId xmlns:p14="http://schemas.microsoft.com/office/powerpoint/2010/main" val="1876984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31466"/>
            <a:ext cx="11494709" cy="3391678"/>
          </a:xfrm>
        </p:spPr>
        <p:txBody>
          <a:bodyPr rtlCol="0">
            <a:noAutofit/>
          </a:bodyPr>
          <a:lstStyle/>
          <a:p>
            <a:pPr>
              <a:spcAft>
                <a:spcPts val="600"/>
              </a:spcAft>
            </a:pPr>
            <a:endParaRPr lang="uk-UA" sz="2400" b="1" dirty="0"/>
          </a:p>
          <a:p>
            <a:pPr>
              <a:spcAft>
                <a:spcPts val="600"/>
              </a:spcAft>
            </a:pPr>
            <a:r>
              <a:rPr lang="en-US" sz="2400" b="1" dirty="0">
                <a:solidFill>
                  <a:srgbClr val="7030A0"/>
                </a:solidFill>
              </a:rPr>
              <a:t>1xx Informational responses</a:t>
            </a:r>
            <a:r>
              <a:rPr lang="uk-UA" sz="2400" b="1" dirty="0">
                <a:solidFill>
                  <a:srgbClr val="7030A0"/>
                </a:solidFill>
              </a:rPr>
              <a:t> </a:t>
            </a:r>
            <a:r>
              <a:rPr lang="uk-UA" sz="2400" dirty="0"/>
              <a:t>- </a:t>
            </a:r>
            <a:r>
              <a:rPr lang="en-US" sz="2400" dirty="0"/>
              <a:t>request received, process continues</a:t>
            </a:r>
            <a:endParaRPr lang="ru-RU" sz="2400" dirty="0"/>
          </a:p>
          <a:p>
            <a:pPr>
              <a:spcAft>
                <a:spcPts val="600"/>
              </a:spcAft>
            </a:pPr>
            <a:r>
              <a:rPr lang="en-US" sz="2400" b="1" dirty="0">
                <a:solidFill>
                  <a:srgbClr val="7030A0"/>
                </a:solidFill>
              </a:rPr>
              <a:t>2xx Success</a:t>
            </a:r>
            <a:r>
              <a:rPr lang="uk-UA" sz="2400" b="1" dirty="0">
                <a:solidFill>
                  <a:srgbClr val="7030A0"/>
                </a:solidFill>
              </a:rPr>
              <a:t> </a:t>
            </a:r>
            <a:r>
              <a:rPr lang="uk-UA" sz="2400" dirty="0"/>
              <a:t>- </a:t>
            </a:r>
            <a:r>
              <a:rPr lang="en-US" sz="2400" dirty="0"/>
              <a:t>the request was successfully received, understood and processed</a:t>
            </a:r>
            <a:endParaRPr lang="ru-RU" sz="2400" dirty="0"/>
          </a:p>
          <a:p>
            <a:pPr>
              <a:spcAft>
                <a:spcPts val="600"/>
              </a:spcAft>
            </a:pPr>
            <a:r>
              <a:rPr lang="en-US" sz="2400" b="1" dirty="0">
                <a:solidFill>
                  <a:srgbClr val="7030A0"/>
                </a:solidFill>
              </a:rPr>
              <a:t>3xx Redirection</a:t>
            </a:r>
            <a:r>
              <a:rPr lang="uk-UA" sz="2400" b="1" dirty="0">
                <a:solidFill>
                  <a:srgbClr val="7030A0"/>
                </a:solidFill>
              </a:rPr>
              <a:t> </a:t>
            </a:r>
            <a:r>
              <a:rPr lang="uk-UA" sz="2400" dirty="0"/>
              <a:t>- </a:t>
            </a:r>
            <a:r>
              <a:rPr lang="en-US" sz="2400" dirty="0"/>
              <a:t>further steps are required to complete the request</a:t>
            </a:r>
            <a:endParaRPr lang="ru-RU" sz="2400" dirty="0"/>
          </a:p>
          <a:p>
            <a:pPr>
              <a:spcAft>
                <a:spcPts val="600"/>
              </a:spcAft>
            </a:pPr>
            <a:r>
              <a:rPr lang="en-US" sz="2400" b="1" dirty="0">
                <a:solidFill>
                  <a:srgbClr val="7030A0"/>
                </a:solidFill>
              </a:rPr>
              <a:t>4xx Client errors</a:t>
            </a:r>
            <a:r>
              <a:rPr lang="uk-UA" sz="2400" b="1" dirty="0">
                <a:solidFill>
                  <a:srgbClr val="7030A0"/>
                </a:solidFill>
              </a:rPr>
              <a:t> </a:t>
            </a:r>
            <a:r>
              <a:rPr lang="uk-UA" sz="2400" dirty="0"/>
              <a:t>- </a:t>
            </a:r>
            <a:r>
              <a:rPr lang="en-US" sz="2400" dirty="0"/>
              <a:t>the query contains bad syntax or cannot be executed</a:t>
            </a:r>
            <a:endParaRPr lang="ru-RU" sz="2400" dirty="0"/>
          </a:p>
          <a:p>
            <a:pPr>
              <a:spcAft>
                <a:spcPts val="600"/>
              </a:spcAft>
            </a:pPr>
            <a:r>
              <a:rPr lang="en-US" sz="2400" b="1" dirty="0">
                <a:solidFill>
                  <a:srgbClr val="7030A0"/>
                </a:solidFill>
              </a:rPr>
              <a:t>5xx Server errors</a:t>
            </a:r>
            <a:r>
              <a:rPr lang="uk-UA" sz="2400" b="1" dirty="0">
                <a:solidFill>
                  <a:srgbClr val="7030A0"/>
                </a:solidFill>
              </a:rPr>
              <a:t> </a:t>
            </a:r>
            <a:r>
              <a:rPr lang="uk-UA" sz="2400" dirty="0"/>
              <a:t>- </a:t>
            </a:r>
            <a:r>
              <a:rPr lang="en-US" sz="2400" dirty="0"/>
              <a:t>the server did not complete the request</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4400" b="1" dirty="0">
                <a:latin typeface="Proxima Nova Black" charset="0"/>
              </a:rPr>
              <a:t>HTTP status codes</a:t>
            </a:r>
          </a:p>
        </p:txBody>
      </p:sp>
      <p:sp>
        <p:nvSpPr>
          <p:cNvPr id="2" name="Прямоугольник 1"/>
          <p:cNvSpPr/>
          <p:nvPr/>
        </p:nvSpPr>
        <p:spPr>
          <a:xfrm>
            <a:off x="517345" y="5498989"/>
            <a:ext cx="4522487" cy="461665"/>
          </a:xfrm>
          <a:prstGeom prst="rect">
            <a:avLst/>
          </a:prstGeom>
        </p:spPr>
        <p:txBody>
          <a:bodyPr wrap="square">
            <a:spAutoFit/>
          </a:bodyPr>
          <a:lstStyle/>
          <a:p>
            <a:r>
              <a:rPr lang="en-US" sz="2400" b="1" dirty="0">
                <a:hlinkClick r:id="rId3"/>
              </a:rPr>
              <a:t>Full list HTTP Status Messages</a:t>
            </a:r>
            <a:endParaRPr lang="en-US" sz="2400" b="1" dirty="0"/>
          </a:p>
        </p:txBody>
      </p:sp>
    </p:spTree>
    <p:extLst>
      <p:ext uri="{BB962C8B-B14F-4D97-AF65-F5344CB8AC3E}">
        <p14:creationId xmlns:p14="http://schemas.microsoft.com/office/powerpoint/2010/main" val="1876984772"/>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A1340B-3A1B-4156-ADE3-51DF6C2C795D}">
  <ds:schemaRefs>
    <ds:schemaRef ds:uri="http://www.w3.org/XML/1998/namespace"/>
    <ds:schemaRef ds:uri="http://schemas.openxmlformats.org/package/2006/metadata/core-properties"/>
    <ds:schemaRef ds:uri="http://schemas.microsoft.com/office/2006/metadata/properties"/>
    <ds:schemaRef ds:uri="http://schemas.microsoft.com/office/2006/documentManagement/types"/>
    <ds:schemaRef ds:uri="http://purl.org/dc/terms/"/>
    <ds:schemaRef ds:uri="http://purl.org/dc/dcmitype/"/>
    <ds:schemaRef ds:uri="http://schemas.microsoft.com/office/infopath/2007/PartnerControls"/>
    <ds:schemaRef ds:uri="835f28f2-30f1-4728-84d2-86d96e143488"/>
    <ds:schemaRef ds:uri="341e6018-ac0a-4dfb-8409-db9e0d25502e"/>
    <ds:schemaRef ds:uri="http://purl.org/dc/elements/1.1/"/>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3067</Words>
  <Application>Microsoft Office PowerPoint</Application>
  <PresentationFormat>Widescreen</PresentationFormat>
  <Paragraphs>311</Paragraphs>
  <Slides>34</Slides>
  <Notes>30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34</vt:i4>
      </vt:variant>
    </vt:vector>
  </HeadingPairs>
  <TitlesOfParts>
    <vt:vector size="44" baseType="lpstr">
      <vt:lpstr>Calibri Light</vt:lpstr>
      <vt:lpstr>Consolas</vt:lpstr>
      <vt:lpstr>Segoe UI</vt:lpstr>
      <vt:lpstr>Arial</vt:lpstr>
      <vt:lpstr>Calibri</vt:lpstr>
      <vt:lpstr>Open Sans</vt:lpstr>
      <vt:lpstr>Proxima Nova Black</vt:lpstr>
      <vt:lpstr>Tahoma</vt:lpstr>
      <vt:lpstr>DARK THEME</vt:lpstr>
      <vt:lpstr>LIGHT-THEME</vt:lpstr>
      <vt:lpstr>COMMUNICATION WITH SERVER. AJAX</vt:lpstr>
      <vt:lpstr>AGENDA </vt:lpstr>
      <vt:lpstr>COMMUNICATION WITH SERVER</vt:lpstr>
      <vt:lpstr>COMMUNICATION OF WEB BROWSER WITH SERVER</vt:lpstr>
      <vt:lpstr>HTTP</vt:lpstr>
      <vt:lpstr>HTTP request structure</vt:lpstr>
      <vt:lpstr>HTTP response structure</vt:lpstr>
      <vt:lpstr>HTTP request methods</vt:lpstr>
      <vt:lpstr>HTTP status codes</vt:lpstr>
      <vt:lpstr>IDEMPOTENCE METHODS</vt:lpstr>
      <vt:lpstr>STATELESS PROTOCOL</vt:lpstr>
      <vt:lpstr>AJAX</vt:lpstr>
      <vt:lpstr>AJAX</vt:lpstr>
      <vt:lpstr>AJAX. A COMBINATION OF TECHNOLOGIES</vt:lpstr>
      <vt:lpstr>CLASSIC WEB APPLICATION MODEL</vt:lpstr>
      <vt:lpstr>AJAX WEB APPLICATION MODEL</vt:lpstr>
      <vt:lpstr>DATA FORMATS FOR EXCHANGE WITH SERVER</vt:lpstr>
      <vt:lpstr>STEP 1. CREATE AN XMLHTTPREQUEST OBJECT</vt:lpstr>
      <vt:lpstr>STEP 2. CONFIGURING THE XMLHTTPREQUEST OBJECT</vt:lpstr>
      <vt:lpstr>STEP 3. HANDLING SERVER RESPONSE</vt:lpstr>
      <vt:lpstr>READYSTATE PROPERTIES</vt:lpstr>
      <vt:lpstr>EVENTS DURING REQUEST PROCESSING</vt:lpstr>
      <vt:lpstr>XMLHTTPREQUEST METHODS</vt:lpstr>
      <vt:lpstr>XMLHTTPREQUEST PROPERTIES </vt:lpstr>
      <vt:lpstr>STEP 4. SENDING A REQUEST TO THE SERVER</vt:lpstr>
      <vt:lpstr> GET VS POST</vt:lpstr>
      <vt:lpstr>SYNCHRONOUS AND ASYNCHRONOUS REQUESTS</vt:lpstr>
      <vt:lpstr>AN EXAMPLE OF USING XMLHTTPREQUEST</vt:lpstr>
      <vt:lpstr>FULL EXAMPLE: AJAX WITH HTML &amp; JAVASCRIPT</vt:lpstr>
      <vt:lpstr>SERVER ON NODEJS. SETTING UP THE ENVIRONMENT</vt:lpstr>
      <vt:lpstr>SERVER ON NODEJS. VERIFICATION</vt:lpstr>
      <vt:lpstr>SAME ORIGIN POLICY &amp; AJAX</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334</cp:revision>
  <dcterms:created xsi:type="dcterms:W3CDTF">2018-03-13T18:17:09Z</dcterms:created>
  <dcterms:modified xsi:type="dcterms:W3CDTF">2020-06-21T12:38:57Z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